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334" r:id="rId4"/>
    <p:sldId id="261" r:id="rId5"/>
    <p:sldId id="329" r:id="rId6"/>
    <p:sldId id="269" r:id="rId7"/>
    <p:sldId id="259" r:id="rId8"/>
    <p:sldId id="260" r:id="rId9"/>
    <p:sldId id="287" r:id="rId10"/>
    <p:sldId id="288" r:id="rId11"/>
    <p:sldId id="319" r:id="rId12"/>
    <p:sldId id="264" r:id="rId13"/>
    <p:sldId id="265" r:id="rId14"/>
    <p:sldId id="335" r:id="rId15"/>
    <p:sldId id="268" r:id="rId16"/>
    <p:sldId id="275" r:id="rId17"/>
    <p:sldId id="272" r:id="rId18"/>
    <p:sldId id="320" r:id="rId19"/>
    <p:sldId id="321" r:id="rId20"/>
    <p:sldId id="273" r:id="rId21"/>
    <p:sldId id="274" r:id="rId22"/>
    <p:sldId id="276" r:id="rId23"/>
    <p:sldId id="299" r:id="rId24"/>
    <p:sldId id="281" r:id="rId25"/>
    <p:sldId id="324" r:id="rId26"/>
    <p:sldId id="325" r:id="rId27"/>
    <p:sldId id="282" r:id="rId28"/>
    <p:sldId id="289" r:id="rId29"/>
    <p:sldId id="283" r:id="rId30"/>
    <p:sldId id="330" r:id="rId31"/>
    <p:sldId id="290" r:id="rId32"/>
    <p:sldId id="291" r:id="rId33"/>
    <p:sldId id="326" r:id="rId34"/>
    <p:sldId id="294" r:id="rId35"/>
    <p:sldId id="327" r:id="rId36"/>
    <p:sldId id="332" r:id="rId37"/>
    <p:sldId id="333" r:id="rId38"/>
    <p:sldId id="295" r:id="rId39"/>
    <p:sldId id="300" r:id="rId40"/>
    <p:sldId id="317" r:id="rId41"/>
    <p:sldId id="303" r:id="rId42"/>
    <p:sldId id="301" r:id="rId43"/>
    <p:sldId id="336" r:id="rId44"/>
    <p:sldId id="312" r:id="rId45"/>
    <p:sldId id="314" r:id="rId46"/>
    <p:sldId id="331" r:id="rId47"/>
    <p:sldId id="318" r:id="rId48"/>
    <p:sldId id="308" r:id="rId49"/>
    <p:sldId id="309" r:id="rId50"/>
    <p:sldId id="322" r:id="rId51"/>
    <p:sldId id="316" r:id="rId52"/>
    <p:sldId id="313" r:id="rId5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7" d="100"/>
          <a:sy n="107" d="100"/>
        </p:scale>
        <p:origin x="-109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400"/>
    </p:cViewPr>
  </p:sorterViewPr>
  <p:notesViewPr>
    <p:cSldViewPr>
      <p:cViewPr>
        <p:scale>
          <a:sx n="100" d="100"/>
          <a:sy n="100" d="100"/>
        </p:scale>
        <p:origin x="-2820" y="75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0B81A-1D2D-473C-A217-FB2A3AAAFCAC}" type="datetimeFigureOut">
              <a:rPr lang="de-DE" smtClean="0"/>
              <a:t>10.04.2012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F654B-1C15-4315-B198-F10D8C2E23C6}" type="slidenum">
              <a:rPr lang="de-DE" smtClean="0"/>
              <a:t>‹Nr.›</a:t>
            </a:fld>
            <a:endParaRPr lang="de-DE"/>
          </a:p>
        </p:txBody>
      </p:sp>
    </p:spTree>
    <p:extLst>
      <p:ext uri="{BB962C8B-B14F-4D97-AF65-F5344CB8AC3E}">
        <p14:creationId xmlns:p14="http://schemas.microsoft.com/office/powerpoint/2010/main" val="3003524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racle-randolf.blogspot.de/2011/11/how-to-cancel-query-running-in-another.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allthingsoracle.com/author/randolf-geist/" TargetMode="External"/><Relationship Id="rId4" Type="http://schemas.openxmlformats.org/officeDocument/2006/relationships/hyperlink" Target="http://oracle-randolf.blogspot.de/2010/01/clusteringfactor-what-if-analysi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Welcome to this webinar. Thanks for taking your time to attend this session on the basic concepts of the Oracle Cost-Based Optimizer.</a:t>
            </a:r>
          </a:p>
          <a:p>
            <a:r>
              <a:rPr lang="en-US" dirty="0" smtClean="0"/>
              <a:t>Note that most of these key concepts apply not only to Oracle but to other relational database management systems as well.</a:t>
            </a:r>
          </a:p>
          <a:p>
            <a:endParaRPr lang="en-US" dirty="0"/>
          </a:p>
          <a:p>
            <a:r>
              <a:rPr lang="en-US" dirty="0" smtClean="0"/>
              <a:t>Display resolution: 1440*1050</a:t>
            </a:r>
          </a:p>
          <a:p>
            <a:r>
              <a:rPr lang="en-US" dirty="0" smtClean="0"/>
              <a:t>Startup Database</a:t>
            </a:r>
          </a:p>
          <a:p>
            <a:r>
              <a:rPr lang="en-US" dirty="0" smtClean="0"/>
              <a:t>Startup </a:t>
            </a:r>
            <a:r>
              <a:rPr lang="en-US" dirty="0" err="1" smtClean="0"/>
              <a:t>EMConsole</a:t>
            </a:r>
            <a:endParaRPr lang="en-US" dirty="0" smtClean="0"/>
          </a:p>
          <a:p>
            <a:r>
              <a:rPr lang="en-US" dirty="0" smtClean="0"/>
              <a:t>Start </a:t>
            </a:r>
            <a:r>
              <a:rPr lang="en-US" dirty="0" err="1" smtClean="0"/>
              <a:t>SQLTools</a:t>
            </a:r>
            <a:r>
              <a:rPr lang="en-US" dirty="0" smtClean="0"/>
              <a:t>++</a:t>
            </a:r>
          </a:p>
          <a:p>
            <a:r>
              <a:rPr lang="en-US" dirty="0" smtClean="0"/>
              <a:t>Open:</a:t>
            </a:r>
          </a:p>
          <a:p>
            <a:pPr marL="171450" indent="-171450">
              <a:buFontTx/>
              <a:buChar char="-"/>
            </a:pPr>
            <a:r>
              <a:rPr lang="en-US" dirty="0" smtClean="0"/>
              <a:t>Single Table Cardinality Demo</a:t>
            </a:r>
          </a:p>
          <a:p>
            <a:pPr marL="171450" indent="-171450">
              <a:buFontTx/>
              <a:buChar char="-"/>
            </a:pPr>
            <a:r>
              <a:rPr lang="en-US" dirty="0" smtClean="0"/>
              <a:t>Join Cardinality Demo</a:t>
            </a:r>
          </a:p>
          <a:p>
            <a:pPr marL="171450" indent="-171450">
              <a:buFontTx/>
              <a:buChar char="-"/>
            </a:pPr>
            <a:r>
              <a:rPr lang="en-US" dirty="0" smtClean="0"/>
              <a:t>Inter Table Clustering Demo</a:t>
            </a:r>
          </a:p>
          <a:p>
            <a:pPr marL="171450" indent="-171450">
              <a:buFontTx/>
              <a:buChar char="-"/>
            </a:pPr>
            <a:r>
              <a:rPr lang="en-US" dirty="0" smtClean="0"/>
              <a:t>Blog post “How to cancel a query running in another session</a:t>
            </a:r>
            <a:r>
              <a:rPr lang="en-US" dirty="0"/>
              <a:t>?”</a:t>
            </a:r>
            <a:br>
              <a:rPr lang="en-US" dirty="0"/>
            </a:br>
            <a:r>
              <a:rPr lang="en-US" dirty="0">
                <a:hlinkClick r:id="rId3"/>
              </a:rPr>
              <a:t>http://</a:t>
            </a:r>
            <a:r>
              <a:rPr lang="en-US" dirty="0" smtClean="0">
                <a:hlinkClick r:id="rId3"/>
              </a:rPr>
              <a:t>oracle-randolf.blogspot.de/2011/11/how-to-cancel-query-running-in-another.html</a:t>
            </a:r>
            <a:endParaRPr lang="en-US" dirty="0" smtClean="0"/>
          </a:p>
          <a:p>
            <a:pPr marL="171450" indent="-171450">
              <a:buFontTx/>
              <a:buChar char="-"/>
            </a:pPr>
            <a:r>
              <a:rPr lang="en-US" dirty="0" smtClean="0"/>
              <a:t>Blog post “What-If Analysis Clustering Factor</a:t>
            </a:r>
            <a:r>
              <a:rPr lang="en-US" dirty="0"/>
              <a:t>”</a:t>
            </a:r>
            <a:br>
              <a:rPr lang="en-US" dirty="0"/>
            </a:br>
            <a:r>
              <a:rPr lang="en-US" dirty="0">
                <a:hlinkClick r:id="rId4"/>
              </a:rPr>
              <a:t>http://</a:t>
            </a:r>
            <a:r>
              <a:rPr lang="en-US" dirty="0" smtClean="0">
                <a:hlinkClick r:id="rId4"/>
              </a:rPr>
              <a:t>oracle-randolf.blogspot.de/2010/01/clusteringfactor-what-if-analysis.html</a:t>
            </a:r>
            <a:endParaRPr lang="en-US" dirty="0" smtClean="0"/>
          </a:p>
          <a:p>
            <a:pPr marL="171450" indent="-171450">
              <a:buFontTx/>
              <a:buChar char="-"/>
            </a:pPr>
            <a:r>
              <a:rPr lang="en-US" dirty="0"/>
              <a:t>AllThingsOracle.com</a:t>
            </a:r>
            <a:br>
              <a:rPr lang="en-US" dirty="0"/>
            </a:br>
            <a:r>
              <a:rPr lang="en-US" dirty="0">
                <a:hlinkClick r:id="rId5"/>
              </a:rPr>
              <a:t>http://allthingsoracle.com/author/randolf-geist</a:t>
            </a:r>
            <a:r>
              <a:rPr lang="en-US" dirty="0" smtClean="0">
                <a:hlinkClick r:id="rId5"/>
              </a:rPr>
              <a:t>/</a:t>
            </a:r>
            <a:endParaRPr lang="en-US" dirty="0" smtClean="0"/>
          </a:p>
          <a:p>
            <a:pPr marL="171450" indent="-171450">
              <a:buFontTx/>
              <a:buChar char="-"/>
            </a:pPr>
            <a:endParaRPr lang="en-US" dirty="0" smtClean="0"/>
          </a:p>
        </p:txBody>
      </p:sp>
      <p:sp>
        <p:nvSpPr>
          <p:cNvPr id="4" name="Foliennummernplatzhalter 3"/>
          <p:cNvSpPr>
            <a:spLocks noGrp="1"/>
          </p:cNvSpPr>
          <p:nvPr>
            <p:ph type="sldNum" sz="quarter" idx="10"/>
          </p:nvPr>
        </p:nvSpPr>
        <p:spPr/>
        <p:txBody>
          <a:bodyPr/>
          <a:lstStyle/>
          <a:p>
            <a:fld id="{582F654B-1C15-4315-B198-F10D8C2E23C6}" type="slidenum">
              <a:rPr lang="de-DE" smtClean="0"/>
              <a:t>1</a:t>
            </a:fld>
            <a:endParaRPr lang="de-DE"/>
          </a:p>
        </p:txBody>
      </p:sp>
    </p:spTree>
    <p:extLst>
      <p:ext uri="{BB962C8B-B14F-4D97-AF65-F5344CB8AC3E}">
        <p14:creationId xmlns:p14="http://schemas.microsoft.com/office/powerpoint/2010/main" val="4206703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And likewise the same for T2.</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10</a:t>
            </a:fld>
            <a:endParaRPr lang="de-DE"/>
          </a:p>
        </p:txBody>
      </p:sp>
    </p:spTree>
    <p:extLst>
      <p:ext uri="{BB962C8B-B14F-4D97-AF65-F5344CB8AC3E}">
        <p14:creationId xmlns:p14="http://schemas.microsoft.com/office/powerpoint/2010/main" val="299883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question then is: When looking at each table on its own (for example T1), how many rows are there in total and how many will remain after applying the filters relevant to this particular table, or in other words how many rows pass the filter predicates?</a:t>
            </a:r>
          </a:p>
          <a:p>
            <a:r>
              <a:rPr lang="en-US" dirty="0" smtClean="0"/>
              <a:t>In fact you can verify this by running a simple SELECT COUNT(*) FROM T1 WHERE ATTR1 = 1 and ID &gt; 0, so Single Table Cardinalities can be checked in an obvious way.</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11</a:t>
            </a:fld>
            <a:endParaRPr lang="de-DE"/>
          </a:p>
        </p:txBody>
      </p:sp>
    </p:spTree>
    <p:extLst>
      <p:ext uri="{BB962C8B-B14F-4D97-AF65-F5344CB8AC3E}">
        <p14:creationId xmlns:p14="http://schemas.microsoft.com/office/powerpoint/2010/main" val="423403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Although this might sound trivial, there are numerous challenges why the optimizer might have a hard time coming up with a reasonable estimate. </a:t>
            </a:r>
            <a:endParaRPr lang="en-US" dirty="0" smtClean="0"/>
          </a:p>
          <a:p>
            <a:endParaRPr lang="en-US" dirty="0"/>
          </a:p>
          <a:p>
            <a:r>
              <a:rPr lang="en-US" dirty="0" smtClean="0"/>
              <a:t>It </a:t>
            </a:r>
            <a:r>
              <a:rPr lang="en-US" dirty="0" smtClean="0"/>
              <a:t>is important to understand that what seems to be obvious to you is not necessarily obvious to the optimizer.</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12</a:t>
            </a:fld>
            <a:endParaRPr lang="de-DE"/>
          </a:p>
        </p:txBody>
      </p:sp>
    </p:spTree>
    <p:extLst>
      <p:ext uri="{BB962C8B-B14F-4D97-AF65-F5344CB8AC3E}">
        <p14:creationId xmlns:p14="http://schemas.microsoft.com/office/powerpoint/2010/main" val="69803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52736" y="755576"/>
            <a:ext cx="4716016" cy="3537012"/>
          </a:xfrm>
        </p:spPr>
      </p:sp>
      <p:sp>
        <p:nvSpPr>
          <p:cNvPr id="3" name="Notizenplatzhalter 2"/>
          <p:cNvSpPr>
            <a:spLocks noGrp="1"/>
          </p:cNvSpPr>
          <p:nvPr>
            <p:ph type="body" idx="1"/>
          </p:nvPr>
        </p:nvSpPr>
        <p:spPr>
          <a:xfrm>
            <a:off x="685800" y="4343400"/>
            <a:ext cx="5486400" cy="4333056"/>
          </a:xfrm>
        </p:spPr>
        <p:txBody>
          <a:bodyPr/>
          <a:lstStyle/>
          <a:p>
            <a:r>
              <a:rPr lang="en-US" dirty="0" smtClean="0"/>
              <a:t>Here’s the story: Suppose this simple two-table join represents an important senior management report that is not run very often, for example an end-of-month report. Of course in reality this query would be more complex, but this is sufficient to make the point.</a:t>
            </a:r>
          </a:p>
          <a:p>
            <a:endParaRPr lang="en-US" dirty="0" smtClean="0"/>
          </a:p>
          <a:p>
            <a:r>
              <a:rPr lang="en-US" dirty="0" smtClean="0"/>
              <a:t>The </a:t>
            </a:r>
            <a:r>
              <a:rPr lang="en-US" dirty="0" smtClean="0"/>
              <a:t>data set is slightly nasty </a:t>
            </a:r>
            <a:r>
              <a:rPr lang="en-US" dirty="0" smtClean="0"/>
              <a:t>since</a:t>
            </a:r>
            <a:r>
              <a:rPr lang="en-US" dirty="0" smtClean="0"/>
              <a:t> </a:t>
            </a:r>
            <a:r>
              <a:rPr lang="en-US" dirty="0" smtClean="0"/>
              <a:t>it models two </a:t>
            </a:r>
            <a:r>
              <a:rPr lang="en-US" dirty="0" smtClean="0"/>
              <a:t>optimizer challenges</a:t>
            </a:r>
            <a:r>
              <a:rPr lang="en-US" dirty="0" smtClean="0"/>
              <a:t>: </a:t>
            </a:r>
            <a:endParaRPr lang="en-US" dirty="0" smtClean="0"/>
          </a:p>
          <a:p>
            <a:pPr marL="171450" indent="-171450">
              <a:buFontTx/>
              <a:buChar char="-"/>
            </a:pPr>
            <a:r>
              <a:rPr lang="en-US" dirty="0" smtClean="0"/>
              <a:t>Attribute1 and 2 </a:t>
            </a:r>
            <a:r>
              <a:rPr lang="en-US" dirty="0" smtClean="0"/>
              <a:t>columns’ </a:t>
            </a:r>
            <a:r>
              <a:rPr lang="en-US" dirty="0" smtClean="0"/>
              <a:t>data is highly </a:t>
            </a:r>
            <a:r>
              <a:rPr lang="en-US" dirty="0" smtClean="0"/>
              <a:t>skewed</a:t>
            </a:r>
          </a:p>
          <a:p>
            <a:pPr marL="171450" indent="-171450">
              <a:buFontTx/>
              <a:buChar char="-"/>
            </a:pPr>
            <a:r>
              <a:rPr lang="en-US" dirty="0" smtClean="0"/>
              <a:t>and </a:t>
            </a:r>
            <a:r>
              <a:rPr lang="en-US" dirty="0" smtClean="0"/>
              <a:t>furthermore the data of the two columns ATTR1 and ATTR2 is 100% correlated, which means that filtering on one of them is the same as filtering on both. This violates the “independence” assumption of the optimizer.</a:t>
            </a:r>
          </a:p>
          <a:p>
            <a:endParaRPr lang="en-US" dirty="0" smtClean="0"/>
          </a:p>
          <a:p>
            <a:r>
              <a:rPr lang="en-US" dirty="0" smtClean="0"/>
              <a:t>Let’s </a:t>
            </a:r>
            <a:r>
              <a:rPr lang="en-US" dirty="0"/>
              <a:t>assume further </a:t>
            </a:r>
            <a:r>
              <a:rPr lang="en-US" dirty="0" smtClean="0"/>
              <a:t>Oracle determined automatically by means of the “Column Usage” monitoring and the “SIZE AUTO” feature that these two columns require </a:t>
            </a:r>
          </a:p>
          <a:p>
            <a:r>
              <a:rPr lang="en-US" dirty="0" smtClean="0"/>
              <a:t>histograms so that the optimizer is able to detect the data skew</a:t>
            </a:r>
            <a:r>
              <a:rPr lang="en-US" dirty="0" smtClean="0"/>
              <a:t>.</a:t>
            </a:r>
          </a:p>
          <a:p>
            <a:endParaRPr lang="en-US" dirty="0"/>
          </a:p>
          <a:p>
            <a:r>
              <a:rPr lang="en-US" dirty="0" smtClean="0"/>
              <a:t>The report is run several times with different inputs, and we can see that depending on the inputs the optimizer has correctly detected the skew and opted for either the “Big Job” or the “Small Job” approach – luckily the developers either accidentally or deliberately used literals instead of bind variables, which is a good thing in this case</a:t>
            </a:r>
            <a:r>
              <a:rPr lang="en-US" dirty="0" smtClean="0"/>
              <a:t>.</a:t>
            </a:r>
          </a:p>
          <a:p>
            <a:endParaRPr lang="en-US" dirty="0" smtClean="0"/>
          </a:p>
          <a:p>
            <a:r>
              <a:rPr lang="en-US" dirty="0"/>
              <a:t>So far everything </a:t>
            </a:r>
            <a:r>
              <a:rPr lang="en-US" dirty="0" smtClean="0"/>
              <a:t>goes well and no-one </a:t>
            </a:r>
            <a:r>
              <a:rPr lang="en-US" dirty="0"/>
              <a:t>is complaining about the performance</a:t>
            </a:r>
            <a:r>
              <a:rPr lang="en-US" dirty="0" smtClean="0"/>
              <a:t>.</a:t>
            </a:r>
          </a:p>
          <a:p>
            <a:endParaRPr lang="en-US" dirty="0" smtClean="0"/>
          </a:p>
          <a:p>
            <a:r>
              <a:rPr lang="en-US" dirty="0" smtClean="0"/>
              <a:t>Note that there is a potential flaw in the current implementation: Picking up ten rows from table T1 by using a full table scan could very likely be made more efficient by using an index, but since no-one is complaining about performance and the report is only run a couple of times at month end, no-one bothers to address this</a:t>
            </a:r>
            <a:r>
              <a:rPr lang="en-US" dirty="0" smtClean="0"/>
              <a:t>.</a:t>
            </a:r>
          </a:p>
          <a:p>
            <a:endParaRPr lang="en-US" dirty="0" smtClean="0"/>
          </a:p>
          <a:p>
            <a:r>
              <a:rPr lang="en-US" dirty="0" smtClean="0"/>
              <a:t>Now a request for change is raised where the developer works out that a function needs to be applied to both ATTR1 and ATTR2  because different kind of data is expected to be processed in the future</a:t>
            </a:r>
            <a:r>
              <a:rPr lang="en-US" dirty="0" smtClean="0"/>
              <a:t>.</a:t>
            </a:r>
          </a:p>
          <a:p>
            <a:endParaRPr lang="en-US" dirty="0" smtClean="0"/>
          </a:p>
          <a:p>
            <a:r>
              <a:rPr lang="en-US" dirty="0" smtClean="0"/>
              <a:t>Since there is no index on the columns the developer thinks that applying these functions looks like an innocent and simple change that cannot change much, since only a full table scan is available anyway. He even confirms this and sees that the data distribution for the current data is exactly the same as before and therefore happily brings the change into production</a:t>
            </a:r>
            <a:r>
              <a:rPr lang="en-US" dirty="0" smtClean="0"/>
              <a:t>.</a:t>
            </a:r>
          </a:p>
          <a:p>
            <a:endParaRPr lang="en-US" dirty="0" smtClean="0"/>
          </a:p>
          <a:p>
            <a:r>
              <a:rPr lang="en-US" dirty="0" smtClean="0"/>
              <a:t>Guess what happens next time the report is run for the large data set</a:t>
            </a:r>
            <a:r>
              <a:rPr lang="en-US" dirty="0" smtClean="0"/>
              <a:t>?</a:t>
            </a:r>
          </a:p>
          <a:p>
            <a:endParaRPr lang="en-US" dirty="0" smtClean="0"/>
          </a:p>
          <a:p>
            <a:r>
              <a:rPr lang="en-US" dirty="0" smtClean="0"/>
              <a:t>Regarding Troubleshooting: If </a:t>
            </a:r>
            <a:r>
              <a:rPr lang="en-US" dirty="0" smtClean="0"/>
              <a:t>you happen to have 11g and the Tuning Pack license, you can run the Real Time SQL Monitoring on this session. I believe Karen Morton will cover this and other ways of SQL statement monitoring in the next Webinar</a:t>
            </a:r>
            <a:r>
              <a:rPr lang="en-US" dirty="0" smtClean="0"/>
              <a:t>.</a:t>
            </a:r>
          </a:p>
          <a:p>
            <a:endParaRPr lang="en-US" dirty="0" smtClean="0"/>
          </a:p>
          <a:p>
            <a:r>
              <a:rPr lang="en-US" dirty="0" smtClean="0"/>
              <a:t>What has happened: First of all, the developer was right: The access path to T1 hasn’t changed, it is still a Full Table Scan. Due to the functions applied the optimizer however has lost track of the data skew and estimated that the Full Table Scan will return only 100 rows instead of the actual </a:t>
            </a:r>
            <a:r>
              <a:rPr lang="en-US" dirty="0" smtClean="0"/>
              <a:t>900,000.</a:t>
            </a:r>
          </a:p>
          <a:p>
            <a:endParaRPr lang="en-US" dirty="0"/>
          </a:p>
          <a:p>
            <a:r>
              <a:rPr lang="en-US" dirty="0" smtClean="0"/>
              <a:t>Therefore</a:t>
            </a:r>
            <a:r>
              <a:rPr lang="en-US" dirty="0" smtClean="0"/>
              <a:t>, based on this assumption, the optimizer preferred the “Small Job” approach, which turns out to be very inefficient under these circumstances. It would be pretty efficient if the assumption was correct, however</a:t>
            </a:r>
            <a:r>
              <a:rPr lang="en-US" dirty="0" smtClean="0"/>
              <a:t>.</a:t>
            </a:r>
          </a:p>
          <a:p>
            <a:endParaRPr lang="en-US" dirty="0" smtClean="0"/>
          </a:p>
          <a:p>
            <a:r>
              <a:rPr lang="en-US" dirty="0" smtClean="0"/>
              <a:t>So a wrong Single Table Cardinality estimate ruined the whole execution plan. It doesn’t require to imagine a more complex execution plan where more of these decisions have to be taken by the optimizer</a:t>
            </a:r>
            <a:r>
              <a:rPr lang="en-US" dirty="0" smtClean="0"/>
              <a:t>.</a:t>
            </a:r>
          </a:p>
          <a:p>
            <a:endParaRPr lang="en-US" dirty="0" smtClean="0"/>
          </a:p>
          <a:p>
            <a:r>
              <a:rPr lang="en-US" dirty="0" smtClean="0"/>
              <a:t>The problem is that the optimizer by default is trying to perform the optimization as fast as possible. Therefore it doesn’t look at the actual data but uses the statistics that have been pre-generated</a:t>
            </a:r>
            <a:r>
              <a:rPr lang="en-US" dirty="0" smtClean="0"/>
              <a:t>.</a:t>
            </a:r>
          </a:p>
          <a:p>
            <a:endParaRPr lang="en-US" dirty="0" smtClean="0"/>
          </a:p>
          <a:p>
            <a:r>
              <a:rPr lang="en-US" dirty="0" smtClean="0"/>
              <a:t>But this means that the optimizer can only see what is available from these statistics.</a:t>
            </a:r>
          </a:p>
          <a:p>
            <a:r>
              <a:rPr lang="en-US" dirty="0" smtClean="0"/>
              <a:t>If the data is not represented well by the statistics, or even more specifically, if the questions asked by the queries are not represented well, the optimizer’s assumptions can be way off</a:t>
            </a:r>
            <a:r>
              <a:rPr lang="en-US" dirty="0" smtClean="0"/>
              <a:t>.</a:t>
            </a:r>
          </a:p>
          <a:p>
            <a:endParaRPr lang="en-US" dirty="0" smtClean="0"/>
          </a:p>
          <a:p>
            <a:r>
              <a:rPr lang="en-US" dirty="0" smtClean="0"/>
              <a:t>Here is an important point: It doesn’t matter how fresh your statistics are (although stale statistics can be a problem), if the statistics aren’t representative then the optimizer will be easily mislead</a:t>
            </a:r>
            <a:r>
              <a:rPr lang="en-US" dirty="0" smtClean="0"/>
              <a:t>.</a:t>
            </a:r>
          </a:p>
          <a:p>
            <a:endParaRPr lang="en-US" dirty="0" smtClean="0"/>
          </a:p>
          <a:p>
            <a:r>
              <a:rPr lang="en-US" dirty="0" smtClean="0"/>
              <a:t>Therefore you not only have to ask yourself if your statistics are up-to-date, but whether the statistics are representative for your data and queries or not.</a:t>
            </a:r>
          </a:p>
          <a:p>
            <a:r>
              <a:rPr lang="en-US" dirty="0" smtClean="0"/>
              <a:t>Usually, if the assumptions of the optimizer were true, the resulting execution plans would perform reasonably. The potential inefficiency is caused by the wrong assumptions</a:t>
            </a:r>
            <a:r>
              <a:rPr lang="en-US" dirty="0" smtClean="0"/>
              <a:t>.</a:t>
            </a:r>
          </a:p>
          <a:p>
            <a:endParaRPr lang="en-US" dirty="0" smtClean="0"/>
          </a:p>
          <a:p>
            <a:r>
              <a:rPr lang="en-US" dirty="0" smtClean="0"/>
              <a:t>There is a wonderful optimizer feature called “Dynamic Sampling” where the optimizer actually looks at a small sample set of the data. Of course this adds overhead to the optimization phase so it is not always applicable, and depending on the data distribution it might not always be helpful, but it sometimes it can be very handy allowing to arrive at a reasonable Single Table Cardinality estimate</a:t>
            </a:r>
            <a:r>
              <a:rPr lang="en-US" dirty="0" smtClean="0"/>
              <a:t>.</a:t>
            </a:r>
          </a:p>
          <a:p>
            <a:endParaRPr lang="en-US" dirty="0"/>
          </a:p>
          <a:p>
            <a:r>
              <a:rPr lang="en-US" dirty="0" smtClean="0"/>
              <a:t>I’ve started a series on AllThingsOracle.com where I highlight different aspects of Dynamic Sampling.</a:t>
            </a:r>
          </a:p>
          <a:p>
            <a:endParaRPr lang="en-US" dirty="0" smtClean="0"/>
          </a:p>
          <a:p>
            <a:r>
              <a:rPr lang="en-US" dirty="0" smtClean="0"/>
              <a:t>Note also that the SQL Tuning Advisor (available with Enterprise Edition + Diagnostic + Tuning Pack license) actually runs a given statement partially to determine exactly these cardinalities – it looks at the actual data. But then the runtime of that so called “Offline Optimization” is measured in minutes, not fraction of a second.</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13</a:t>
            </a:fld>
            <a:endParaRPr lang="de-DE"/>
          </a:p>
        </p:txBody>
      </p:sp>
    </p:spTree>
    <p:extLst>
      <p:ext uri="{BB962C8B-B14F-4D97-AF65-F5344CB8AC3E}">
        <p14:creationId xmlns:p14="http://schemas.microsoft.com/office/powerpoint/2010/main" val="25153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here is the main takeaway for the Single Table Cardinality:</a:t>
            </a:r>
          </a:p>
          <a:p>
            <a:pPr marL="171450" indent="-171450">
              <a:buFontTx/>
              <a:buChar char="-"/>
            </a:pPr>
            <a:r>
              <a:rPr lang="en-US" dirty="0" smtClean="0"/>
              <a:t>It looks trivial and can be verified in a simple way, but the optimizer by default uses the available statistics to come up with an estimate that might be way off if the statistics are not </a:t>
            </a:r>
            <a:r>
              <a:rPr lang="en-US" dirty="0" smtClean="0"/>
              <a:t>representative</a:t>
            </a:r>
          </a:p>
          <a:p>
            <a:pPr marL="171450" indent="-171450">
              <a:buFontTx/>
              <a:buChar char="-"/>
            </a:pPr>
            <a:endParaRPr lang="en-US" dirty="0" smtClean="0"/>
          </a:p>
          <a:p>
            <a:pPr marL="171450" indent="-171450">
              <a:buFontTx/>
              <a:buChar char="-"/>
            </a:pPr>
            <a:r>
              <a:rPr lang="en-US" dirty="0" smtClean="0"/>
              <a:t>A wrong Single Table Cardinality estimate can ruin the whole execution plan – it potentially echoes through the whole </a:t>
            </a:r>
            <a:r>
              <a:rPr lang="en-US" dirty="0" smtClean="0"/>
              <a:t>plan</a:t>
            </a:r>
          </a:p>
          <a:p>
            <a:pPr marL="171450" indent="-171450">
              <a:buFontTx/>
              <a:buChar char="-"/>
            </a:pPr>
            <a:endParaRPr lang="en-US" dirty="0" smtClean="0"/>
          </a:p>
          <a:p>
            <a:pPr marL="171450" indent="-171450">
              <a:buFontTx/>
              <a:buChar char="-"/>
            </a:pPr>
            <a:r>
              <a:rPr lang="en-US" dirty="0" smtClean="0"/>
              <a:t>There is literally an arsenal of features at yours and the database’s disposal that can be used to help the optimizer arriving at an improved Single Table </a:t>
            </a:r>
            <a:r>
              <a:rPr lang="en-US" dirty="0" smtClean="0"/>
              <a:t>Cardinality</a:t>
            </a:r>
          </a:p>
          <a:p>
            <a:pPr marL="171450" indent="-171450">
              <a:buFontTx/>
              <a:buChar char="-"/>
            </a:pPr>
            <a:endParaRPr lang="en-US" dirty="0" smtClean="0"/>
          </a:p>
          <a:p>
            <a:pPr marL="171450" indent="-171450">
              <a:buFontTx/>
              <a:buChar char="-"/>
            </a:pPr>
            <a:r>
              <a:rPr lang="en-US" dirty="0" smtClean="0"/>
              <a:t>At least for your critical queries you should verify that these estimates are in the right </a:t>
            </a:r>
            <a:r>
              <a:rPr lang="en-US" dirty="0" smtClean="0"/>
              <a:t>ballpark</a:t>
            </a:r>
          </a:p>
          <a:p>
            <a:pPr marL="171450" indent="-171450">
              <a:buFontTx/>
              <a:buChar char="-"/>
            </a:pPr>
            <a:endParaRPr lang="en-US" dirty="0" smtClean="0"/>
          </a:p>
          <a:p>
            <a:pPr marL="171450" indent="-171450">
              <a:buFontTx/>
              <a:buChar char="-"/>
            </a:pPr>
            <a:r>
              <a:rPr lang="en-US" dirty="0" smtClean="0"/>
              <a:t>By doing so you probably eliminate the most common source for bad decisions of the optimizer</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14</a:t>
            </a:fld>
            <a:endParaRPr lang="de-DE"/>
          </a:p>
        </p:txBody>
      </p:sp>
    </p:spTree>
    <p:extLst>
      <p:ext uri="{BB962C8B-B14F-4D97-AF65-F5344CB8AC3E}">
        <p14:creationId xmlns:p14="http://schemas.microsoft.com/office/powerpoint/2010/main" val="150490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Joins are a different story for several reasons.</a:t>
            </a:r>
          </a:p>
          <a:p>
            <a:r>
              <a:rPr lang="en-US" dirty="0" smtClean="0"/>
              <a:t>The first important point to understand is that Oracle joins at most two row sources at a time. If you need to join more tables, multiple join operations are required.</a:t>
            </a:r>
          </a:p>
          <a:p>
            <a:r>
              <a:rPr lang="en-US" dirty="0" smtClean="0"/>
              <a:t>This also means that there are potentially a huge number of possibilities how these tables could be joined. This makes this already a non-trivial </a:t>
            </a:r>
            <a:r>
              <a:rPr lang="en-US" dirty="0" smtClean="0"/>
              <a:t>task.</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15</a:t>
            </a:fld>
            <a:endParaRPr lang="de-DE"/>
          </a:p>
        </p:txBody>
      </p:sp>
    </p:spTree>
    <p:extLst>
      <p:ext uri="{BB962C8B-B14F-4D97-AF65-F5344CB8AC3E}">
        <p14:creationId xmlns:p14="http://schemas.microsoft.com/office/powerpoint/2010/main" val="376923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 execution plan for a simple three table join therefore could look like this. Either a join will join actual tables or it will join the result of other join </a:t>
            </a:r>
            <a:r>
              <a:rPr lang="en-US" dirty="0" smtClean="0"/>
              <a:t>operations.</a:t>
            </a:r>
            <a:endParaRPr lang="en-US" noProof="0" dirty="0"/>
          </a:p>
        </p:txBody>
      </p:sp>
      <p:sp>
        <p:nvSpPr>
          <p:cNvPr id="4" name="Foliennummernplatzhalter 3"/>
          <p:cNvSpPr>
            <a:spLocks noGrp="1"/>
          </p:cNvSpPr>
          <p:nvPr>
            <p:ph type="sldNum" sz="quarter" idx="10"/>
          </p:nvPr>
        </p:nvSpPr>
        <p:spPr/>
        <p:txBody>
          <a:bodyPr/>
          <a:lstStyle/>
          <a:p>
            <a:fld id="{582F654B-1C15-4315-B198-F10D8C2E23C6}" type="slidenum">
              <a:rPr lang="de-DE" smtClean="0"/>
              <a:t>16</a:t>
            </a:fld>
            <a:endParaRPr lang="de-DE"/>
          </a:p>
        </p:txBody>
      </p:sp>
    </p:spTree>
    <p:extLst>
      <p:ext uri="{BB962C8B-B14F-4D97-AF65-F5344CB8AC3E}">
        <p14:creationId xmlns:p14="http://schemas.microsoft.com/office/powerpoint/2010/main" val="153808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There are actually two challenges </a:t>
            </a:r>
            <a:r>
              <a:rPr lang="en-US" dirty="0" smtClean="0"/>
              <a:t>when it </a:t>
            </a:r>
            <a:r>
              <a:rPr lang="en-US" dirty="0" smtClean="0"/>
              <a:t>comes to joins:</a:t>
            </a:r>
          </a:p>
          <a:p>
            <a:r>
              <a:rPr lang="en-US" dirty="0" smtClean="0"/>
              <a:t>The first one is that the optimizer needs to work out how selective a join is meaning how many rows will remain after the join. The problem here is that a join between two </a:t>
            </a:r>
            <a:r>
              <a:rPr lang="en-US" dirty="0" err="1" smtClean="0"/>
              <a:t>rowsources</a:t>
            </a:r>
            <a:r>
              <a:rPr lang="en-US" dirty="0" smtClean="0"/>
              <a:t> can result in anything between zero rows and a Cartesian product. This is an impressive </a:t>
            </a:r>
            <a:r>
              <a:rPr lang="en-US" dirty="0" smtClean="0"/>
              <a:t>range and again makes this a non-trivial task.</a:t>
            </a:r>
            <a:endParaRPr lang="en-US" dirty="0" smtClean="0"/>
          </a:p>
        </p:txBody>
      </p:sp>
      <p:sp>
        <p:nvSpPr>
          <p:cNvPr id="4" name="Foliennummernplatzhalter 3"/>
          <p:cNvSpPr>
            <a:spLocks noGrp="1"/>
          </p:cNvSpPr>
          <p:nvPr>
            <p:ph type="sldNum" sz="quarter" idx="10"/>
          </p:nvPr>
        </p:nvSpPr>
        <p:spPr/>
        <p:txBody>
          <a:bodyPr/>
          <a:lstStyle/>
          <a:p>
            <a:fld id="{582F654B-1C15-4315-B198-F10D8C2E23C6}" type="slidenum">
              <a:rPr lang="de-DE" smtClean="0"/>
              <a:t>17</a:t>
            </a:fld>
            <a:endParaRPr lang="de-DE"/>
          </a:p>
        </p:txBody>
      </p:sp>
    </p:spTree>
    <p:extLst>
      <p:ext uri="{BB962C8B-B14F-4D97-AF65-F5344CB8AC3E}">
        <p14:creationId xmlns:p14="http://schemas.microsoft.com/office/powerpoint/2010/main" val="2355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taking two row sources that return 1,000 rows each I can end up with anything between 0 and 1,000,000 rows.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18</a:t>
            </a:fld>
            <a:endParaRPr lang="de-DE"/>
          </a:p>
        </p:txBody>
      </p:sp>
    </p:spTree>
    <p:extLst>
      <p:ext uri="{BB962C8B-B14F-4D97-AF65-F5344CB8AC3E}">
        <p14:creationId xmlns:p14="http://schemas.microsoft.com/office/powerpoint/2010/main" val="2707929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second problem of the join is that its final join cardinality – the resulting number of rows – depends ultimately on the Single Table Cardinality estimates of the tables joined. This is the explanation why a wrong Single Table Cardinality estimate echoes through the whole execution plan.</a:t>
            </a:r>
          </a:p>
          <a:p>
            <a:endParaRPr lang="en-US" dirty="0"/>
          </a:p>
          <a:p>
            <a:r>
              <a:rPr lang="en-US" dirty="0" smtClean="0"/>
              <a:t>So </a:t>
            </a:r>
            <a:r>
              <a:rPr lang="en-US" dirty="0" smtClean="0"/>
              <a:t>even if </a:t>
            </a:r>
            <a:r>
              <a:rPr lang="en-US" dirty="0" smtClean="0"/>
              <a:t>the optimizer gets the join selectivity estimate right, the resulting cardinality might be way off if the Single Table Cardinality of the tables joined is wrong.</a:t>
            </a:r>
          </a:p>
          <a:p>
            <a:endParaRPr lang="en-US" dirty="0"/>
          </a:p>
          <a:p>
            <a:r>
              <a:rPr lang="en-US" dirty="0" smtClean="0"/>
              <a:t>This is exactly what happened in my previous demonstration. If my demo included further joins these operations would have been affected by the wrong join cardinality estimate caused by the incorrect Single Table Cardinality estimate.</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19</a:t>
            </a:fld>
            <a:endParaRPr lang="de-DE"/>
          </a:p>
        </p:txBody>
      </p:sp>
    </p:spTree>
    <p:extLst>
      <p:ext uri="{BB962C8B-B14F-4D97-AF65-F5344CB8AC3E}">
        <p14:creationId xmlns:p14="http://schemas.microsoft.com/office/powerpoint/2010/main" val="77745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Co-author of “Expert Oracle Practices”</a:t>
            </a:r>
          </a:p>
          <a:p>
            <a:r>
              <a:rPr lang="en-US" noProof="0" dirty="0" smtClean="0"/>
              <a:t>Oracle ACE Director: Acknowledged</a:t>
            </a:r>
            <a:r>
              <a:rPr lang="en-US" baseline="0" noProof="0" dirty="0" smtClean="0"/>
              <a:t> by Oracle for community contributions</a:t>
            </a:r>
          </a:p>
          <a:p>
            <a:r>
              <a:rPr lang="en-US" baseline="0" noProof="0" dirty="0" err="1" smtClean="0"/>
              <a:t>OakTable</a:t>
            </a:r>
            <a:r>
              <a:rPr lang="en-US" baseline="0" noProof="0" dirty="0" smtClean="0"/>
              <a:t> Network: Informal and independent group of people believing in a scientific approach towards Oracle</a:t>
            </a:r>
            <a:endParaRPr lang="en-US" noProof="0" dirty="0"/>
          </a:p>
        </p:txBody>
      </p:sp>
      <p:sp>
        <p:nvSpPr>
          <p:cNvPr id="4" name="Foliennummernplatzhalter 3"/>
          <p:cNvSpPr>
            <a:spLocks noGrp="1"/>
          </p:cNvSpPr>
          <p:nvPr>
            <p:ph type="sldNum" sz="quarter" idx="10"/>
          </p:nvPr>
        </p:nvSpPr>
        <p:spPr/>
        <p:txBody>
          <a:bodyPr/>
          <a:lstStyle/>
          <a:p>
            <a:fld id="{582F654B-1C15-4315-B198-F10D8C2E23C6}" type="slidenum">
              <a:rPr lang="de-DE" smtClean="0"/>
              <a:t>2</a:t>
            </a:fld>
            <a:endParaRPr lang="de-DE"/>
          </a:p>
        </p:txBody>
      </p:sp>
    </p:spTree>
    <p:extLst>
      <p:ext uri="{BB962C8B-B14F-4D97-AF65-F5344CB8AC3E}">
        <p14:creationId xmlns:p14="http://schemas.microsoft.com/office/powerpoint/2010/main" val="4467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Again, similar to the Single Table Cardinality there are numerous challenges and reasons why the optimizer might get the join selectivity wrong. In particular </a:t>
            </a:r>
            <a:r>
              <a:rPr lang="en-US" dirty="0" smtClean="0"/>
              <a:t>non-</a:t>
            </a:r>
            <a:r>
              <a:rPr lang="en-US" dirty="0" err="1" smtClean="0"/>
              <a:t>equi</a:t>
            </a:r>
            <a:r>
              <a:rPr lang="en-US" dirty="0" smtClean="0"/>
              <a:t> </a:t>
            </a:r>
            <a:r>
              <a:rPr lang="en-US" dirty="0" smtClean="0"/>
              <a:t>joins and anti-joins can be hard to predict.</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20</a:t>
            </a:fld>
            <a:endParaRPr lang="de-DE"/>
          </a:p>
        </p:txBody>
      </p:sp>
    </p:spTree>
    <p:extLst>
      <p:ext uri="{BB962C8B-B14F-4D97-AF65-F5344CB8AC3E}">
        <p14:creationId xmlns:p14="http://schemas.microsoft.com/office/powerpoint/2010/main" val="202908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And even for the most common form of a join – the </a:t>
            </a:r>
            <a:r>
              <a:rPr lang="en-US" dirty="0" err="1" smtClean="0"/>
              <a:t>Equi</a:t>
            </a:r>
            <a:r>
              <a:rPr lang="en-US" dirty="0" smtClean="0"/>
              <a:t>-Join – there are lots of scenarios that can mislead the optimizer.</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21</a:t>
            </a:fld>
            <a:endParaRPr lang="de-DE"/>
          </a:p>
        </p:txBody>
      </p:sp>
    </p:spTree>
    <p:extLst>
      <p:ext uri="{BB962C8B-B14F-4D97-AF65-F5344CB8AC3E}">
        <p14:creationId xmlns:p14="http://schemas.microsoft.com/office/powerpoint/2010/main" val="334572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Again a simple two table join. Note that the foreign key in T is highly skewed: The majority of rows are mapped to the same entry in the parent table D. There are proper primary and foreign key constraint enabled and validated on these tables.</a:t>
            </a:r>
          </a:p>
          <a:p>
            <a:endParaRPr lang="en-US" dirty="0"/>
          </a:p>
          <a:p>
            <a:r>
              <a:rPr lang="en-US" dirty="0" smtClean="0"/>
              <a:t>When looking at the actual data distribution it is obvious to us that filtering that single row in D where most rows in T are mapped to and joining to T will result in the majority of </a:t>
            </a:r>
            <a:r>
              <a:rPr lang="en-US" dirty="0" smtClean="0"/>
              <a:t>rows from T returned, </a:t>
            </a:r>
            <a:r>
              <a:rPr lang="en-US" dirty="0" smtClean="0"/>
              <a:t>likewise when filtering on any other row in D only a few rows will be returned from the join.</a:t>
            </a:r>
          </a:p>
          <a:p>
            <a:endParaRPr lang="en-US" dirty="0"/>
          </a:p>
          <a:p>
            <a:r>
              <a:rPr lang="en-US" dirty="0" smtClean="0"/>
              <a:t>But this is not obvious to the optimizer. It only sees that there are 1,000 different values in D and therefore filtering on one will map on average to 1,000 rows of T.</a:t>
            </a:r>
          </a:p>
          <a:p>
            <a:endParaRPr lang="en-US" dirty="0"/>
          </a:p>
          <a:p>
            <a:r>
              <a:rPr lang="en-US" dirty="0" smtClean="0"/>
              <a:t>Now if you watched closely you might argue that I have forgotten to tell the optimizer about the skew in the column FK, and you would be right.</a:t>
            </a:r>
          </a:p>
          <a:p>
            <a:endParaRPr lang="en-US" dirty="0"/>
          </a:p>
          <a:p>
            <a:r>
              <a:rPr lang="en-US" dirty="0" smtClean="0"/>
              <a:t>So let’s add a histogram on the FK column. As you can see the optimizer is now aware of the skew in the column values.</a:t>
            </a:r>
          </a:p>
          <a:p>
            <a:endParaRPr lang="en-US" dirty="0"/>
          </a:p>
          <a:p>
            <a:r>
              <a:rPr lang="en-US" dirty="0" smtClean="0"/>
              <a:t>But in fact the histogram doesn’t change the outcome of the join. You might ask: Why?</a:t>
            </a:r>
          </a:p>
          <a:p>
            <a:endParaRPr lang="en-US" dirty="0"/>
          </a:p>
          <a:p>
            <a:r>
              <a:rPr lang="en-US" dirty="0" smtClean="0"/>
              <a:t>Simply because the optimizer doesn’t have a clue that filtering on DESC1 corresponds to the Primary Key of 1, and therefore when generating the execution plan the optimizer cannot see the massive skew in the join</a:t>
            </a:r>
            <a:r>
              <a:rPr lang="en-US" dirty="0" smtClean="0"/>
              <a:t>.</a:t>
            </a:r>
          </a:p>
          <a:p>
            <a:endParaRPr lang="en-US" dirty="0"/>
          </a:p>
          <a:p>
            <a:r>
              <a:rPr lang="en-US" dirty="0" smtClean="0"/>
              <a:t>So again your mantra should be: What seems to be obvious to you isn’t necessarily obvious to the optimizer.</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22</a:t>
            </a:fld>
            <a:endParaRPr lang="de-DE"/>
          </a:p>
        </p:txBody>
      </p:sp>
    </p:spTree>
    <p:extLst>
      <p:ext uri="{BB962C8B-B14F-4D97-AF65-F5344CB8AC3E}">
        <p14:creationId xmlns:p14="http://schemas.microsoft.com/office/powerpoint/2010/main" val="1562940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the main takeaways for the join cardinality is this</a:t>
            </a:r>
            <a:r>
              <a:rPr lang="en-US" dirty="0" smtClean="0"/>
              <a:t>:</a:t>
            </a:r>
          </a:p>
          <a:p>
            <a:endParaRPr lang="en-US" dirty="0" smtClean="0"/>
          </a:p>
          <a:p>
            <a:pPr marL="171450" indent="-171450">
              <a:buFontTx/>
              <a:buChar char="-"/>
            </a:pPr>
            <a:r>
              <a:rPr lang="en-US" dirty="0" smtClean="0"/>
              <a:t>Checking join </a:t>
            </a:r>
            <a:r>
              <a:rPr lang="en-US" dirty="0" err="1" smtClean="0"/>
              <a:t>selectivities</a:t>
            </a:r>
            <a:r>
              <a:rPr lang="en-US" dirty="0" smtClean="0"/>
              <a:t> is a non-trivial task because there can be potentially a huge number of join combinations that need to be evaluated. If you want to do similar things as with the Single Table Cardinality you would to evaluate either all or none of </a:t>
            </a:r>
            <a:r>
              <a:rPr lang="en-US" dirty="0" smtClean="0"/>
              <a:t>them</a:t>
            </a:r>
          </a:p>
          <a:p>
            <a:pPr marL="171450" indent="-171450">
              <a:buFontTx/>
              <a:buChar char="-"/>
            </a:pPr>
            <a:endParaRPr lang="en-US" dirty="0" smtClean="0"/>
          </a:p>
          <a:p>
            <a:pPr marL="171450" indent="-171450">
              <a:buFontTx/>
              <a:buChar char="-"/>
            </a:pPr>
            <a:r>
              <a:rPr lang="en-US" dirty="0" smtClean="0"/>
              <a:t>This is the reason why many of the features that can be helpful for improving Single Table Cardinality estimates (for example, </a:t>
            </a:r>
            <a:r>
              <a:rPr lang="en-US" dirty="0" smtClean="0"/>
              <a:t>Dynamic Sampling or Cardinality </a:t>
            </a:r>
            <a:r>
              <a:rPr lang="en-US" dirty="0" smtClean="0"/>
              <a:t>Feedback, etc.) are not really useful for improving join </a:t>
            </a:r>
            <a:r>
              <a:rPr lang="en-US" dirty="0" err="1" smtClean="0"/>
              <a:t>selectivities</a:t>
            </a:r>
            <a:endParaRPr lang="en-US" dirty="0" smtClean="0"/>
          </a:p>
          <a:p>
            <a:pPr marL="171450" indent="-171450">
              <a:buFontTx/>
              <a:buChar char="-"/>
            </a:pPr>
            <a:endParaRPr lang="en-US" dirty="0" smtClean="0"/>
          </a:p>
          <a:p>
            <a:pPr marL="171450" indent="-171450">
              <a:buFontTx/>
              <a:buChar char="-"/>
            </a:pPr>
            <a:r>
              <a:rPr lang="en-US" dirty="0" smtClean="0"/>
              <a:t>Join Cardinalities are affected by Single Table Cardinality estimates. This is the reason why wrong Single Table Cardinalities do have a global impact on an execution </a:t>
            </a:r>
            <a:r>
              <a:rPr lang="en-US" dirty="0" smtClean="0"/>
              <a:t>plan</a:t>
            </a:r>
          </a:p>
          <a:p>
            <a:pPr marL="171450" indent="-171450">
              <a:buFontTx/>
              <a:buChar char="-"/>
            </a:pPr>
            <a:endParaRPr lang="en-US" dirty="0" smtClean="0"/>
          </a:p>
          <a:p>
            <a:pPr marL="171450" indent="-171450">
              <a:buFontTx/>
              <a:buChar char="-"/>
            </a:pPr>
            <a:r>
              <a:rPr lang="en-US" dirty="0" smtClean="0"/>
              <a:t>Correcting wrong join selectivity estimates can be a tricky thing</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23</a:t>
            </a:fld>
            <a:endParaRPr lang="de-DE"/>
          </a:p>
        </p:txBody>
      </p:sp>
    </p:spTree>
    <p:extLst>
      <p:ext uri="{BB962C8B-B14F-4D97-AF65-F5344CB8AC3E}">
        <p14:creationId xmlns:p14="http://schemas.microsoft.com/office/powerpoint/2010/main" val="3452137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“How many rows” question tells us how often a “Small Job” might have to be executed. The “How scattered / clustered” (and “Caching”) question is about how efficient such an iteration of a small job might be.</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24</a:t>
            </a:fld>
            <a:endParaRPr lang="de-DE"/>
          </a:p>
        </p:txBody>
      </p:sp>
    </p:spTree>
    <p:extLst>
      <p:ext uri="{BB962C8B-B14F-4D97-AF65-F5344CB8AC3E}">
        <p14:creationId xmlns:p14="http://schemas.microsoft.com/office/powerpoint/2010/main" val="316862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is a picture of a typical index range scan operation. First the index tree is traversed from the root block via the branch blocks to the leaf blocks according to the start value of the index access predicate. Now the index leaf blocks are scanned until the end value of the index access predicate is exceeded. This is usually a quite efficient operation. First of all the number of steps to identify </a:t>
            </a:r>
            <a:r>
              <a:rPr lang="en-US" dirty="0" smtClean="0"/>
              <a:t>a leaf </a:t>
            </a:r>
            <a:r>
              <a:rPr lang="en-US" dirty="0" smtClean="0"/>
              <a:t>block is determined by height of the </a:t>
            </a:r>
            <a:r>
              <a:rPr lang="en-US" dirty="0" smtClean="0"/>
              <a:t>index tree. </a:t>
            </a:r>
            <a:r>
              <a:rPr lang="en-US" dirty="0" smtClean="0"/>
              <a:t>This is even for very large indexes usually no more than five steps.</a:t>
            </a:r>
          </a:p>
          <a:p>
            <a:r>
              <a:rPr lang="en-US" dirty="0" smtClean="0"/>
              <a:t>Then the leaf blocks are representing a doubly linked list, so from here the database only needs to process the leaf blocks one after the other (if more than a single leaf block needs to be visited) according to the order defined in the index.</a:t>
            </a:r>
          </a:p>
          <a:p>
            <a:r>
              <a:rPr lang="en-US" dirty="0" smtClean="0"/>
              <a:t>The usually far less predictable part is the table access (if necessary!). The nasty part in case of data scattered across the corresponding table according the index order is that for each single row identified in the index potentially another table block needs to be visited. Since each block might contain many other rows, this means a lot of “collateral data” in the buffer cache if these rows are not of interest to other, concurrently running queries.</a:t>
            </a:r>
          </a:p>
          <a:p>
            <a:r>
              <a:rPr lang="en-US" dirty="0" smtClean="0"/>
              <a:t>Furthermore in worst case each of these blocks are not yet in the buffer cache and need to be read into it, which on spinning disk nowadays takes approximately 5 </a:t>
            </a:r>
            <a:r>
              <a:rPr lang="en-US" dirty="0" err="1" smtClean="0"/>
              <a:t>ms</a:t>
            </a:r>
            <a:r>
              <a:rPr lang="en-US" dirty="0" smtClean="0"/>
              <a:t> on average.</a:t>
            </a:r>
          </a:p>
          <a:p>
            <a:r>
              <a:rPr lang="en-US" dirty="0" smtClean="0"/>
              <a:t>Not only that, if many blocks need to be read into the buffer cache, it might even happen that blocks need to be read multiple times into the cache since they were already aged out before being accessed again.</a:t>
            </a:r>
          </a:p>
          <a:p>
            <a:r>
              <a:rPr lang="en-US" dirty="0" smtClean="0"/>
              <a:t>This means that potentially more blocks might be read into the cache than the table is in size if not all blocks already read can be kept in the cache – in worst case simply by accessing more rows than blocks.</a:t>
            </a:r>
          </a:p>
          <a:p>
            <a:r>
              <a:rPr lang="en-US" dirty="0" smtClean="0"/>
              <a:t>Also think of the potential side effects of such an operation: Any other query relying on buffers kept in the cache might compete with this query. It’s even possible to affect the performance of ongoing DML operations, because the dirty blocks usually written in a lazy manner by the Database Writer need to be written much faster now simply because there is a demand for free blocks in the buffer cache in order to read the blocks into it.</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25</a:t>
            </a:fld>
            <a:endParaRPr lang="de-DE"/>
          </a:p>
        </p:txBody>
      </p:sp>
    </p:spTree>
    <p:extLst>
      <p:ext uri="{BB962C8B-B14F-4D97-AF65-F5344CB8AC3E}">
        <p14:creationId xmlns:p14="http://schemas.microsoft.com/office/powerpoint/2010/main" val="137168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Compare this to the same amount of rows processed in case of clustered table data: It’s not unlikely to have 100 or more rows in a single block, so in </a:t>
            </a:r>
            <a:r>
              <a:rPr lang="en-US" dirty="0" smtClean="0"/>
              <a:t>worst case </a:t>
            </a:r>
            <a:r>
              <a:rPr lang="en-US" dirty="0" smtClean="0"/>
              <a:t>only ten blocks need to be visited and read into the buffer cache. What a tremendous difference!</a:t>
            </a:r>
          </a:p>
          <a:p>
            <a:endParaRPr lang="en-US" dirty="0"/>
          </a:p>
          <a:p>
            <a:r>
              <a:rPr lang="en-US" dirty="0" smtClean="0"/>
              <a:t>Note that this also means that sometimes it is more efficient to visit more rows that are clustered together instead of visiting less rows that are scattered across many blocks, for example it is probably much more efficient to access 1,000 rows clumped together in 10 blocks rather than accessing 200 rows across 200 blocks.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26</a:t>
            </a:fld>
            <a:endParaRPr lang="de-DE"/>
          </a:p>
        </p:txBody>
      </p:sp>
    </p:spTree>
    <p:extLst>
      <p:ext uri="{BB962C8B-B14F-4D97-AF65-F5344CB8AC3E}">
        <p14:creationId xmlns:p14="http://schemas.microsoft.com/office/powerpoint/2010/main" val="490497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scattered / clustered data is closely related to caching. A badly scattered table data might have all kinds of side effects on other concurrent activity in the database. It is not limited to the query itself that is suffering from the frequent random access to blocks.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27</a:t>
            </a:fld>
            <a:endParaRPr lang="de-DE"/>
          </a:p>
        </p:txBody>
      </p:sp>
    </p:spTree>
    <p:extLst>
      <p:ext uri="{BB962C8B-B14F-4D97-AF65-F5344CB8AC3E}">
        <p14:creationId xmlns:p14="http://schemas.microsoft.com/office/powerpoint/2010/main" val="4292761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Heap organized tables are the default in Oracle. Data is not stored according to any particular order or clustering – rows can be stored in an arbitrary block of the table.</a:t>
            </a:r>
          </a:p>
          <a:p>
            <a:r>
              <a:rPr lang="en-US" dirty="0" smtClean="0"/>
              <a:t>Nevertheless data that arrives at the same time is usually clustered together in the same table blocks. </a:t>
            </a:r>
          </a:p>
          <a:p>
            <a:r>
              <a:rPr lang="en-US" dirty="0" smtClean="0"/>
              <a:t>But this </a:t>
            </a:r>
            <a:r>
              <a:rPr lang="en-US" dirty="0" err="1" smtClean="0"/>
              <a:t>behaviour</a:t>
            </a:r>
            <a:r>
              <a:rPr lang="en-US" dirty="0" smtClean="0"/>
              <a:t> can be influenced by options available that influence how data is stored. For example hash-partitioning a heap organized table might lead to a different clustering of data.</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28</a:t>
            </a:fld>
            <a:endParaRPr lang="de-DE"/>
          </a:p>
        </p:txBody>
      </p:sp>
    </p:spTree>
    <p:extLst>
      <p:ext uri="{BB962C8B-B14F-4D97-AF65-F5344CB8AC3E}">
        <p14:creationId xmlns:p14="http://schemas.microsoft.com/office/powerpoint/2010/main" val="1345800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Here is an important point: Ideally already at design time the data and the critical queries should be known and taken into account. This knowledge can then be used to assess whether any alternatives to heap organized tables could improve the efficiency of those queries without sacrificing too much DML performance. Pre-joining data in clusters or pre-ordering data in Index Organized Tables can make a tremendous difference.</a:t>
            </a:r>
          </a:p>
          <a:p>
            <a:r>
              <a:rPr lang="en-US" dirty="0" smtClean="0"/>
              <a:t>Be aware of the fact that the default ASSM automatic segment space management spreads inserts across several blocks rather than using the same block as manual segment space management does without the definition of multiple </a:t>
            </a:r>
            <a:r>
              <a:rPr lang="en-US" dirty="0" err="1" smtClean="0"/>
              <a:t>freelist</a:t>
            </a:r>
            <a:r>
              <a:rPr lang="en-US" dirty="0" smtClean="0"/>
              <a:t> / </a:t>
            </a:r>
            <a:r>
              <a:rPr lang="en-US" dirty="0" err="1" smtClean="0"/>
              <a:t>freelist</a:t>
            </a:r>
            <a:r>
              <a:rPr lang="en-US" dirty="0" smtClean="0"/>
              <a:t> groups. This feature of ASSM has a significant effect on the clustering of data. Although data arriving at the same time is still clustered together across a few blocks, this can have some interesting side effects on the clustering factor calculation Oracle performs when gathering statistics.</a:t>
            </a:r>
          </a:p>
          <a:p>
            <a:r>
              <a:rPr lang="en-US" dirty="0" smtClean="0"/>
              <a:t>Also note that even with heap organized tables a good index design can make a tremendous difference in performance. In particular careful design of composite and function-based indexes can make a huge difference.</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29</a:t>
            </a:fld>
            <a:endParaRPr lang="de-DE"/>
          </a:p>
        </p:txBody>
      </p:sp>
    </p:spTree>
    <p:extLst>
      <p:ext uri="{BB962C8B-B14F-4D97-AF65-F5344CB8AC3E}">
        <p14:creationId xmlns:p14="http://schemas.microsoft.com/office/powerpoint/2010/main" val="37840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a:t>
            </a:r>
            <a:r>
              <a:rPr lang="en-US" baseline="0" dirty="0" smtClean="0"/>
              <a:t> presentation focuses on the key concepts.</a:t>
            </a:r>
          </a:p>
          <a:p>
            <a:r>
              <a:rPr lang="en-US" baseline="0" dirty="0" smtClean="0"/>
              <a:t>This knowledge can be used for both, proactive design for performance and troubleshooting.</a:t>
            </a:r>
          </a:p>
          <a:p>
            <a:r>
              <a:rPr lang="en-US" baseline="0" dirty="0" smtClean="0"/>
              <a:t>Although proactive design and troubleshooting will also be touched, the key concepts are the main topic.</a:t>
            </a:r>
          </a:p>
          <a:p>
            <a:r>
              <a:rPr lang="en-US" dirty="0" smtClean="0"/>
              <a:t>Towards the end of the presentation </a:t>
            </a:r>
            <a:r>
              <a:rPr lang="en-US" dirty="0"/>
              <a:t>I’ll provide </a:t>
            </a:r>
            <a:r>
              <a:rPr lang="en-US" dirty="0" smtClean="0"/>
              <a:t>links to other resources covering the “performance by </a:t>
            </a:r>
            <a:r>
              <a:rPr lang="en-US" dirty="0" smtClean="0"/>
              <a:t>design” </a:t>
            </a:r>
            <a:r>
              <a:rPr lang="en-US" dirty="0" smtClean="0"/>
              <a:t>aspects</a:t>
            </a:r>
            <a:endParaRPr lang="en-US" baseline="0" dirty="0" smtClean="0"/>
          </a:p>
          <a:p>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a:t>
            </a:fld>
            <a:endParaRPr lang="de-DE"/>
          </a:p>
        </p:txBody>
      </p:sp>
    </p:spTree>
    <p:extLst>
      <p:ext uri="{BB962C8B-B14F-4D97-AF65-F5344CB8AC3E}">
        <p14:creationId xmlns:p14="http://schemas.microsoft.com/office/powerpoint/2010/main" val="3398409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Compare the previous description to the work required for an index range scan operation where no random table access is required – this can be achieved by using a so called covering index on a heap organized table or using an Index Organized Table</a:t>
            </a:r>
            <a:r>
              <a:rPr lang="en-US" dirty="0" smtClean="0"/>
              <a:t>.</a:t>
            </a:r>
          </a:p>
          <a:p>
            <a:endParaRPr lang="en-US" dirty="0"/>
          </a:p>
          <a:p>
            <a:r>
              <a:rPr lang="en-US" dirty="0" smtClean="0"/>
              <a:t>Of course the index will be much bigger in such cases but the random table access is avoided – </a:t>
            </a:r>
            <a:r>
              <a:rPr lang="en-US" dirty="0" smtClean="0"/>
              <a:t>the efficiency of the operation largely depends on how randomly the index blocks are scattered.</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30</a:t>
            </a:fld>
            <a:endParaRPr lang="de-DE"/>
          </a:p>
        </p:txBody>
      </p:sp>
    </p:spTree>
    <p:extLst>
      <p:ext uri="{BB962C8B-B14F-4D97-AF65-F5344CB8AC3E}">
        <p14:creationId xmlns:p14="http://schemas.microsoft.com/office/powerpoint/2010/main" val="235167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How does the optimizer know about the scattering / clustering of data?</a:t>
            </a:r>
          </a:p>
          <a:p>
            <a:endParaRPr lang="en-US" dirty="0"/>
          </a:p>
          <a:p>
            <a:r>
              <a:rPr lang="en-US" dirty="0" smtClean="0"/>
              <a:t>There is only a single measure: The index clustering factor that describes the randomness of the table data according to the order defined by the index.</a:t>
            </a:r>
          </a:p>
          <a:p>
            <a:endParaRPr lang="en-US" dirty="0"/>
          </a:p>
          <a:p>
            <a:r>
              <a:rPr lang="en-US" dirty="0" smtClean="0"/>
              <a:t>Oracle determines the clustering factor by “walking” the index in order and looking at the resulting table block location. For every row where the table block changes, the clustering factor is increased. So in principle the clustering factor can be as low as the number of table blocks covered by the index, but it can also be as high as the number of rows in the index.</a:t>
            </a:r>
          </a:p>
          <a:p>
            <a:endParaRPr lang="en-US" dirty="0"/>
          </a:p>
          <a:p>
            <a:r>
              <a:rPr lang="en-US" dirty="0" smtClean="0"/>
              <a:t>There </a:t>
            </a:r>
            <a:r>
              <a:rPr lang="en-US" dirty="0" smtClean="0"/>
              <a:t>is however a potential flaw in the way Oracle determines the clustering factor. If the table data is clumped together across a few blocks so that Oracle just has to jump forth and back between a couple of blocks rather than actually randomly jumping to different blocks then the clustering factor might not be representative.</a:t>
            </a:r>
          </a:p>
          <a:p>
            <a:endParaRPr lang="en-US" dirty="0"/>
          </a:p>
          <a:p>
            <a:r>
              <a:rPr lang="en-US" dirty="0" smtClean="0"/>
              <a:t>Note that this spread of table data across a few blocks is a default </a:t>
            </a:r>
            <a:r>
              <a:rPr lang="en-US" dirty="0" err="1" smtClean="0"/>
              <a:t>behaviour</a:t>
            </a:r>
            <a:r>
              <a:rPr lang="en-US" dirty="0" smtClean="0"/>
              <a:t> of ASSM. So any concurrent inserts writing into tables residing in a ASSM </a:t>
            </a:r>
            <a:r>
              <a:rPr lang="en-US" dirty="0" err="1" smtClean="0"/>
              <a:t>tablespace</a:t>
            </a:r>
            <a:r>
              <a:rPr lang="en-US" dirty="0" smtClean="0"/>
              <a:t> might suffer from this problem</a:t>
            </a:r>
            <a:r>
              <a:rPr lang="en-US" dirty="0" smtClean="0"/>
              <a:t>.</a:t>
            </a:r>
          </a:p>
          <a:p>
            <a:endParaRPr lang="en-US" dirty="0"/>
          </a:p>
          <a:p>
            <a:r>
              <a:rPr lang="en-US" dirty="0"/>
              <a:t>(It is only a single value for a given table / index combination, so it represents an average value. It therefore cannot represent any specific clustering in a certain area of the table. For example a re-organization or a shrink space operation might lead to a re-arrangement of older data where the clustering of newly arriving data is different from the remaining data. This is however not a very common problem so the single value should be sufficient and representative in most cases.</a:t>
            </a:r>
          </a:p>
          <a:p>
            <a:r>
              <a:rPr lang="en-US" dirty="0" smtClean="0"/>
              <a:t>)</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31</a:t>
            </a:fld>
            <a:endParaRPr lang="de-DE"/>
          </a:p>
        </p:txBody>
      </p:sp>
    </p:spTree>
    <p:extLst>
      <p:ext uri="{BB962C8B-B14F-4D97-AF65-F5344CB8AC3E}">
        <p14:creationId xmlns:p14="http://schemas.microsoft.com/office/powerpoint/2010/main" val="720407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There is </a:t>
            </a:r>
            <a:r>
              <a:rPr lang="en-US" dirty="0" smtClean="0"/>
              <a:t>a </a:t>
            </a:r>
            <a:r>
              <a:rPr lang="en-US" dirty="0"/>
              <a:t>potential </a:t>
            </a:r>
            <a:r>
              <a:rPr lang="en-US" dirty="0" smtClean="0"/>
              <a:t>trap waiting in </a:t>
            </a:r>
            <a:r>
              <a:rPr lang="en-US" dirty="0"/>
              <a:t>the way Oracle determines the clustering factor. If the table data is clumped together across a few blocks so that Oracle just </a:t>
            </a:r>
            <a:r>
              <a:rPr lang="en-US" dirty="0" smtClean="0"/>
              <a:t>has to </a:t>
            </a:r>
            <a:r>
              <a:rPr lang="en-US" dirty="0"/>
              <a:t>jump forth and back between a couple of blocks rather than actually randomly jumping to different blocks then the clustering factor might not be representative.</a:t>
            </a:r>
          </a:p>
          <a:p>
            <a:endParaRPr lang="en-US" dirty="0"/>
          </a:p>
          <a:p>
            <a:r>
              <a:rPr lang="en-US" dirty="0"/>
              <a:t>Note that this spread of table data across a few blocks is a default </a:t>
            </a:r>
            <a:r>
              <a:rPr lang="en-US" dirty="0" err="1"/>
              <a:t>behaviour</a:t>
            </a:r>
            <a:r>
              <a:rPr lang="en-US" dirty="0"/>
              <a:t> of ASSM. So any concurrent inserts writing into tables residing in a ASSM </a:t>
            </a:r>
            <a:r>
              <a:rPr lang="en-US" dirty="0" err="1"/>
              <a:t>tablespace</a:t>
            </a:r>
            <a:r>
              <a:rPr lang="en-US" dirty="0"/>
              <a:t> might suffer from this problem.</a:t>
            </a:r>
          </a:p>
          <a:p>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32</a:t>
            </a:fld>
            <a:endParaRPr lang="de-DE"/>
          </a:p>
        </p:txBody>
      </p:sp>
    </p:spTree>
    <p:extLst>
      <p:ext uri="{BB962C8B-B14F-4D97-AF65-F5344CB8AC3E}">
        <p14:creationId xmlns:p14="http://schemas.microsoft.com/office/powerpoint/2010/main" val="225910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is again the known picture of a typical index range scan operation. Now the important point here is that although Oracle has to jump to a different block for every row and therefore increases the clustering factor for every row when gathering statistics, it re-visits the same </a:t>
            </a:r>
            <a:r>
              <a:rPr lang="en-US" dirty="0" smtClean="0"/>
              <a:t>recent </a:t>
            </a:r>
            <a:r>
              <a:rPr lang="en-US" dirty="0" smtClean="0"/>
              <a:t>blocks </a:t>
            </a:r>
            <a:r>
              <a:rPr lang="en-US" dirty="0" smtClean="0"/>
              <a:t>rather than jumping to a totally random block. Therefore it is very likely that these recently visited blocks are already in the cache and don’t require physical I/O to be read into the buffer cache. This can make a huge difference between the efficiency suggested by the bad clustering factor and the actual efficiency of the operation</a:t>
            </a:r>
            <a:r>
              <a:rPr lang="en-US" dirty="0" smtClean="0"/>
              <a:t>.</a:t>
            </a:r>
          </a:p>
          <a:p>
            <a:endParaRPr lang="en-US" dirty="0"/>
          </a:p>
          <a:p>
            <a:r>
              <a:rPr lang="en-US" dirty="0" smtClean="0"/>
              <a:t>I do have a demo abou</a:t>
            </a:r>
            <a:r>
              <a:rPr lang="en-US" dirty="0" smtClean="0"/>
              <a:t>t this, too, but probably don’t have enough time for it.</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33</a:t>
            </a:fld>
            <a:endParaRPr lang="de-DE"/>
          </a:p>
        </p:txBody>
      </p:sp>
    </p:spTree>
    <p:extLst>
      <p:ext uri="{BB962C8B-B14F-4D97-AF65-F5344CB8AC3E}">
        <p14:creationId xmlns:p14="http://schemas.microsoft.com/office/powerpoint/2010/main" val="337111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far we have only looked at intra-table clustering, which means clustering between a table and its indexes.</a:t>
            </a:r>
          </a:p>
          <a:p>
            <a:endParaRPr lang="en-US" dirty="0"/>
          </a:p>
          <a:p>
            <a:r>
              <a:rPr lang="en-US" dirty="0" smtClean="0"/>
              <a:t>But there can be a similar clustering or scattering when doing “Small Job” processing and joining tables.</a:t>
            </a:r>
          </a:p>
          <a:p>
            <a:endParaRPr lang="en-US" dirty="0"/>
          </a:p>
          <a:p>
            <a:r>
              <a:rPr lang="en-US" dirty="0" smtClean="0"/>
              <a:t>Oracle doesn’t measure any “inter-table” clustering, so the optimizer doesn’t have a clue regarding this.</a:t>
            </a:r>
          </a:p>
          <a:p>
            <a:endParaRPr lang="en-US" dirty="0"/>
          </a:p>
          <a:p>
            <a:r>
              <a:rPr lang="en-US" dirty="0" smtClean="0"/>
              <a:t>Therefore it calculates any iterative “Small Job” work the same based on the assumption that any assumed I/O will be physical I/O.</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34</a:t>
            </a:fld>
            <a:endParaRPr lang="de-DE"/>
          </a:p>
        </p:txBody>
      </p:sp>
    </p:spTree>
    <p:extLst>
      <p:ext uri="{BB962C8B-B14F-4D97-AF65-F5344CB8AC3E}">
        <p14:creationId xmlns:p14="http://schemas.microsoft.com/office/powerpoint/2010/main" val="4131557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is a picture of a typical Nested Loop join. The driving row source in this case is a full table scan, but could also be an index range scan that again could change the order of the rows coming from the driving row source.</a:t>
            </a:r>
          </a:p>
          <a:p>
            <a:endParaRPr lang="en-US" dirty="0"/>
          </a:p>
          <a:p>
            <a:r>
              <a:rPr lang="en-US" dirty="0" smtClean="0"/>
              <a:t>For every row of the driving row source an index scan followed by a table lookup is performed.</a:t>
            </a:r>
          </a:p>
          <a:p>
            <a:endParaRPr lang="en-US" dirty="0"/>
          </a:p>
          <a:p>
            <a:r>
              <a:rPr lang="en-US" dirty="0" smtClean="0"/>
              <a:t>Notice that in that scenario usually more index than table blocks will be accessed since the index needs to be traversed for every iteration.</a:t>
            </a:r>
          </a:p>
          <a:p>
            <a:endParaRPr lang="en-US" dirty="0"/>
          </a:p>
          <a:p>
            <a:r>
              <a:rPr lang="en-US" dirty="0" smtClean="0"/>
              <a:t>Oracle addresses at runtime by applying different optimizations: The root block of the index will be pinned lowering the overhead of each buffer visit and the branch blocks will be accessed in a special mode that again lowers the contention overhead.</a:t>
            </a:r>
          </a:p>
          <a:p>
            <a:endParaRPr lang="en-US" dirty="0"/>
          </a:p>
          <a:p>
            <a:r>
              <a:rPr lang="en-US" dirty="0" smtClean="0"/>
              <a:t>Since indexes tend to be smaller than tables often index blocks are better cached than table blocks.</a:t>
            </a:r>
          </a:p>
          <a:p>
            <a:endParaRPr lang="en-US" dirty="0"/>
          </a:p>
          <a:p>
            <a:r>
              <a:rPr lang="en-US" dirty="0" smtClean="0"/>
              <a:t>So again quite often the actual threat of such an operation is the random lookup to table rows.</a:t>
            </a:r>
          </a:p>
          <a:p>
            <a:endParaRPr lang="en-US" dirty="0"/>
          </a:p>
          <a:p>
            <a:r>
              <a:rPr lang="en-US" dirty="0" smtClean="0"/>
              <a:t>Oracle doesn’t know if the table blocks visited will be clustered or scattered for such an operation, but it can make a tremendous difference in performance.</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35</a:t>
            </a:fld>
            <a:endParaRPr lang="de-DE"/>
          </a:p>
        </p:txBody>
      </p:sp>
    </p:spTree>
    <p:extLst>
      <p:ext uri="{BB962C8B-B14F-4D97-AF65-F5344CB8AC3E}">
        <p14:creationId xmlns:p14="http://schemas.microsoft.com/office/powerpoint/2010/main" val="683102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the same operation, but in this case the table blocks visited are clustered together according to the driving row source.</a:t>
            </a:r>
          </a:p>
          <a:p>
            <a:endParaRPr lang="en-US" dirty="0"/>
          </a:p>
          <a:p>
            <a:r>
              <a:rPr lang="en-US" dirty="0" smtClean="0"/>
              <a:t>Both scenarios will usually lead to similar costs but their actual runtime can be vastly different.</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36</a:t>
            </a:fld>
            <a:endParaRPr lang="de-DE"/>
          </a:p>
        </p:txBody>
      </p:sp>
    </p:spTree>
    <p:extLst>
      <p:ext uri="{BB962C8B-B14F-4D97-AF65-F5344CB8AC3E}">
        <p14:creationId xmlns:p14="http://schemas.microsoft.com/office/powerpoint/2010/main" val="584613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And just for your entertainment, this is the same operation when using a pre-join table cluster. Since Oracle knows that the data resides in the same block in a well designed cluster it can immediately read the joined data from the very same block as the driving row source.</a:t>
            </a:r>
          </a:p>
          <a:p>
            <a:endParaRPr lang="en-US" dirty="0"/>
          </a:p>
          <a:p>
            <a:r>
              <a:rPr lang="en-US" dirty="0" smtClean="0"/>
              <a:t>This not only looks far simpler but usually is also much more efficient at query time.</a:t>
            </a:r>
          </a:p>
          <a:p>
            <a:endParaRPr lang="en-US" dirty="0"/>
          </a:p>
          <a:p>
            <a:r>
              <a:rPr lang="en-US" dirty="0" smtClean="0"/>
              <a:t>Of course a lot of things need to be considered when dealing with clusters, otherwise Oracle would use a similar approach by default (no “Silver Bullet”).</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37</a:t>
            </a:fld>
            <a:endParaRPr lang="de-DE"/>
          </a:p>
        </p:txBody>
      </p:sp>
    </p:spTree>
    <p:extLst>
      <p:ext uri="{BB962C8B-B14F-4D97-AF65-F5344CB8AC3E}">
        <p14:creationId xmlns:p14="http://schemas.microsoft.com/office/powerpoint/2010/main" val="3284165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In order to demonstrate the vast difference in runtime performance that clustering can make, let’s take the first example I’ve used and change the inter-table clustering.</a:t>
            </a:r>
          </a:p>
          <a:p>
            <a:endParaRPr lang="en-US" dirty="0"/>
          </a:p>
          <a:p>
            <a:r>
              <a:rPr lang="en-US" dirty="0" smtClean="0"/>
              <a:t>Looking at the original table creation script it becomes obvious that one table uses a random distribution of the IDs whereas the other one uses a monotonically increasing value.</a:t>
            </a:r>
          </a:p>
          <a:p>
            <a:endParaRPr lang="en-US" dirty="0"/>
          </a:p>
          <a:p>
            <a:r>
              <a:rPr lang="en-US" dirty="0" smtClean="0"/>
              <a:t>Therefore the bad execution plan using the “Small Job” approach suffered from the scattered access to T2 according to the IDs coming in random order from the driving row source T1.</a:t>
            </a:r>
          </a:p>
          <a:p>
            <a:endParaRPr lang="en-US" dirty="0"/>
          </a:p>
          <a:p>
            <a:r>
              <a:rPr lang="en-US" dirty="0" smtClean="0"/>
              <a:t>That’s the main reason why the performance at runtime was so bad.</a:t>
            </a:r>
          </a:p>
          <a:p>
            <a:endParaRPr lang="en-US" dirty="0"/>
          </a:p>
          <a:p>
            <a:r>
              <a:rPr lang="en-US" dirty="0" smtClean="0"/>
              <a:t>Let’s have a quick look at the cost estimate of that configuration.</a:t>
            </a:r>
          </a:p>
          <a:p>
            <a:endParaRPr lang="en-US" dirty="0"/>
          </a:p>
          <a:p>
            <a:r>
              <a:rPr lang="en-US" dirty="0" smtClean="0"/>
              <a:t>Now I’ll re-create T2 using the natural order of rows in T1 and gather statistics in the same way.</a:t>
            </a:r>
          </a:p>
          <a:p>
            <a:endParaRPr lang="en-US" dirty="0"/>
          </a:p>
          <a:p>
            <a:r>
              <a:rPr lang="en-US" dirty="0" smtClean="0"/>
              <a:t>As you’ll notice the cost estimate is pretty much identical to the previous setup.</a:t>
            </a:r>
          </a:p>
          <a:p>
            <a:endParaRPr lang="en-US" dirty="0"/>
          </a:p>
          <a:p>
            <a:r>
              <a:rPr lang="en-US" dirty="0" smtClean="0"/>
              <a:t>But look at the impressive difference at runtime!</a:t>
            </a:r>
          </a:p>
          <a:p>
            <a:endParaRPr lang="en-US" dirty="0"/>
          </a:p>
          <a:p>
            <a:r>
              <a:rPr lang="en-US" dirty="0" smtClean="0"/>
              <a:t>Note that this of course doesn’t mean that this execution plan is the most efficient one; what has been discussed before does still apply</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38</a:t>
            </a:fld>
            <a:endParaRPr lang="de-DE"/>
          </a:p>
        </p:txBody>
      </p:sp>
    </p:spTree>
    <p:extLst>
      <p:ext uri="{BB962C8B-B14F-4D97-AF65-F5344CB8AC3E}">
        <p14:creationId xmlns:p14="http://schemas.microsoft.com/office/powerpoint/2010/main" val="261646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 don’t have much to say about </a:t>
            </a:r>
            <a:r>
              <a:rPr lang="en-US" dirty="0" smtClean="0"/>
              <a:t>caching here, although a lot could be said when time permits. </a:t>
            </a:r>
          </a:p>
          <a:p>
            <a:endParaRPr lang="en-US" dirty="0"/>
          </a:p>
          <a:p>
            <a:r>
              <a:rPr lang="en-US" dirty="0" smtClean="0"/>
              <a:t>The </a:t>
            </a:r>
            <a:r>
              <a:rPr lang="en-US" dirty="0" smtClean="0"/>
              <a:t>main point here is that the optimizer doesn’t consider </a:t>
            </a:r>
            <a:r>
              <a:rPr lang="en-US" dirty="0" smtClean="0"/>
              <a:t>caching </a:t>
            </a:r>
            <a:r>
              <a:rPr lang="en-US" dirty="0" smtClean="0"/>
              <a:t>by default, so the costing is purely based on the assumption that every I/O is physical I/O.</a:t>
            </a:r>
          </a:p>
          <a:p>
            <a:endParaRPr lang="en-US" dirty="0"/>
          </a:p>
          <a:p>
            <a:r>
              <a:rPr lang="en-US" dirty="0" smtClean="0"/>
              <a:t>But, as we’ve already seen in the previous section there is a huge difference between physical and logical I/O.</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39</a:t>
            </a:fld>
            <a:endParaRPr lang="de-DE"/>
          </a:p>
        </p:txBody>
      </p:sp>
    </p:spTree>
    <p:extLst>
      <p:ext uri="{BB962C8B-B14F-4D97-AF65-F5344CB8AC3E}">
        <p14:creationId xmlns:p14="http://schemas.microsoft.com/office/powerpoint/2010/main" val="309703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a:t>
            </a:r>
            <a:r>
              <a:rPr lang="en-US" baseline="0" dirty="0" smtClean="0"/>
              <a:t> you were to find an efficient execution plan for a query, the main questions you would have to ask are these.</a:t>
            </a:r>
          </a:p>
          <a:p>
            <a:r>
              <a:rPr lang="en-US" baseline="0" dirty="0" smtClean="0"/>
              <a:t>I’ll expl</a:t>
            </a:r>
            <a:r>
              <a:rPr lang="en-US" dirty="0" smtClean="0"/>
              <a:t>ain the meaning of each of these questions in the course of this presentation, but the main point here is that you need to know your data </a:t>
            </a:r>
            <a:r>
              <a:rPr lang="en-US" dirty="0" smtClean="0"/>
              <a:t>in </a:t>
            </a:r>
            <a:r>
              <a:rPr lang="en-US" dirty="0" smtClean="0"/>
              <a:t>order to answer these questions.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a:t>
            </a:fld>
            <a:endParaRPr lang="de-DE"/>
          </a:p>
        </p:txBody>
      </p:sp>
    </p:spTree>
    <p:extLst>
      <p:ext uri="{BB962C8B-B14F-4D97-AF65-F5344CB8AC3E}">
        <p14:creationId xmlns:p14="http://schemas.microsoft.com/office/powerpoint/2010/main" val="2058141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 you happen to know that certain data of your application is very likely to be buffered in the cache then you can use this knowledge to design your query accordingly.</a:t>
            </a:r>
          </a:p>
          <a:p>
            <a:endParaRPr lang="en-US" dirty="0"/>
          </a:p>
          <a:p>
            <a:r>
              <a:rPr lang="en-US" dirty="0" smtClean="0"/>
              <a:t>You can query the Buffer Cache meta data information available in the database to get an idea which parts of which segments frequently are cached.</a:t>
            </a:r>
          </a:p>
          <a:p>
            <a:endParaRPr lang="en-US" dirty="0" smtClean="0"/>
          </a:p>
          <a:p>
            <a:r>
              <a:rPr lang="en-US" dirty="0" smtClean="0"/>
              <a:t>Since the optimizer is not aware of that caching you might need to influence the optimizer’s decisions for critical queries.</a:t>
            </a:r>
          </a:p>
          <a:p>
            <a:endParaRPr lang="en-US" dirty="0"/>
          </a:p>
          <a:p>
            <a:r>
              <a:rPr lang="en-US" dirty="0" smtClean="0"/>
              <a:t>(Depending on the individual circumstances this can be achieved by using the OPTIMIZER_INDEX_COST_ADJ and / or OPTIMIZER_INDEX_CACHING parameter on statement level as hints or by specifying the join order and access methods.)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40</a:t>
            </a:fld>
            <a:endParaRPr lang="de-DE"/>
          </a:p>
        </p:txBody>
      </p:sp>
    </p:spTree>
    <p:extLst>
      <p:ext uri="{BB962C8B-B14F-4D97-AF65-F5344CB8AC3E}">
        <p14:creationId xmlns:p14="http://schemas.microsoft.com/office/powerpoint/2010/main" val="38692275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There was some beta optimizer code introduced in the 9i and 10g releases that suggested that Oracle experimented with a costing based on per object caching information, but it hasn’t made it (yet) into production code.</a:t>
            </a:r>
          </a:p>
          <a:p>
            <a:endParaRPr lang="en-US" dirty="0"/>
          </a:p>
          <a:p>
            <a:r>
              <a:rPr lang="en-US" dirty="0" smtClean="0"/>
              <a:t>Note that there are two parameters OPTIMIZER_INDEX_COST_ADJ and OPTIMIZER_INDEX_CACHING that allow to introduce a general cost reduction for index based access paths and the inner row sources of  Nested Loop joins.</a:t>
            </a:r>
          </a:p>
          <a:p>
            <a:endParaRPr lang="en-US" dirty="0" smtClean="0"/>
          </a:p>
          <a:p>
            <a:r>
              <a:rPr lang="en-US" dirty="0" smtClean="0"/>
              <a:t>Although these parameters might be helpful under certain circumstances the problem of these is the granularity: They by default are applied to every execution plan, not taking into account that only certain objects or more specifically only </a:t>
            </a:r>
            <a:r>
              <a:rPr lang="en-US" dirty="0"/>
              <a:t>certain areas of such objects </a:t>
            </a:r>
            <a:r>
              <a:rPr lang="en-US" dirty="0" smtClean="0"/>
              <a:t>might be subject to significant caching.</a:t>
            </a:r>
          </a:p>
          <a:p>
            <a:endParaRPr lang="en-US" dirty="0"/>
          </a:p>
          <a:p>
            <a:r>
              <a:rPr lang="en-US" dirty="0" smtClean="0"/>
              <a:t>Therefore these parameters could be used on statement level as hints for particular statements that are known to benefit from caching.</a:t>
            </a:r>
          </a:p>
          <a:p>
            <a:endParaRPr lang="en-US" dirty="0"/>
          </a:p>
          <a:p>
            <a:r>
              <a:rPr lang="en-US" dirty="0" smtClean="0"/>
              <a:t>In recent Oracle related publications it is often mentioned that rather than using these two parameters System Statistics should be used instead.</a:t>
            </a:r>
          </a:p>
          <a:p>
            <a:endParaRPr lang="en-US" dirty="0"/>
          </a:p>
          <a:p>
            <a:r>
              <a:rPr lang="en-US" dirty="0" smtClean="0"/>
              <a:t>However, System Statistics are available to the optimizer in order to improve the costing of physical I/O by allowing to cost single block and multi block reads differently, something that the cost-based optimizer didn’t take into account in previous versions.</a:t>
            </a:r>
          </a:p>
          <a:p>
            <a:endParaRPr lang="en-US" dirty="0"/>
          </a:p>
          <a:p>
            <a:r>
              <a:rPr lang="en-US" dirty="0" smtClean="0"/>
              <a:t>The two mentioned parameters are therefore probably still applicable if one wants to make the optimizer aware of certain caching related aspects.</a:t>
            </a:r>
          </a:p>
        </p:txBody>
      </p:sp>
      <p:sp>
        <p:nvSpPr>
          <p:cNvPr id="4" name="Foliennummernplatzhalter 3"/>
          <p:cNvSpPr>
            <a:spLocks noGrp="1"/>
          </p:cNvSpPr>
          <p:nvPr>
            <p:ph type="sldNum" sz="quarter" idx="10"/>
          </p:nvPr>
        </p:nvSpPr>
        <p:spPr/>
        <p:txBody>
          <a:bodyPr/>
          <a:lstStyle/>
          <a:p>
            <a:fld id="{582F654B-1C15-4315-B198-F10D8C2E23C6}" type="slidenum">
              <a:rPr lang="de-DE" smtClean="0"/>
              <a:t>41</a:t>
            </a:fld>
            <a:endParaRPr lang="de-DE"/>
          </a:p>
        </p:txBody>
      </p:sp>
    </p:spTree>
    <p:extLst>
      <p:ext uri="{BB962C8B-B14F-4D97-AF65-F5344CB8AC3E}">
        <p14:creationId xmlns:p14="http://schemas.microsoft.com/office/powerpoint/2010/main" val="2686523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Just as a final word about Caching: An inefficient execution plan can still lead to poor performance even with all objects being cached, either by using an inefficient join order that causes Oracle to work excessively, and / or by causing contention in the Buffer Cache.</a:t>
            </a:r>
          </a:p>
          <a:p>
            <a:endParaRPr lang="en-US" dirty="0"/>
          </a:p>
          <a:p>
            <a:r>
              <a:rPr lang="en-US" dirty="0" smtClean="0"/>
              <a:t>Oracle needs to serialize certain code paths that signal to other processes that a block is going to be accessed in order to avoid data corruption of the data in memory.</a:t>
            </a:r>
          </a:p>
          <a:p>
            <a:endParaRPr lang="en-US" dirty="0"/>
          </a:p>
          <a:p>
            <a:r>
              <a:rPr lang="en-US" dirty="0" smtClean="0"/>
              <a:t>Excessive logical I/O can lead to contention in those serialization code paths (so called “latch contention”). Usually this also leads to excessive CPU usage.</a:t>
            </a:r>
          </a:p>
          <a:p>
            <a:endParaRPr lang="en-US" dirty="0"/>
          </a:p>
          <a:p>
            <a:r>
              <a:rPr lang="en-US" dirty="0" smtClean="0"/>
              <a:t>So even with a large amount of cache efficient execution plans are still required in order to make good use of the resources available.</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42</a:t>
            </a:fld>
            <a:endParaRPr lang="de-DE"/>
          </a:p>
        </p:txBody>
      </p:sp>
    </p:spTree>
    <p:extLst>
      <p:ext uri="{BB962C8B-B14F-4D97-AF65-F5344CB8AC3E}">
        <p14:creationId xmlns:p14="http://schemas.microsoft.com/office/powerpoint/2010/main" val="1912763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And remember the mantra: Although something might look obviou</a:t>
            </a:r>
            <a:r>
              <a:rPr lang="en-US" dirty="0" smtClean="0"/>
              <a:t>s to you it is not necessarily obvious to the optimizer.</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43</a:t>
            </a:fld>
            <a:endParaRPr lang="de-DE"/>
          </a:p>
        </p:txBody>
      </p:sp>
    </p:spTree>
    <p:extLst>
      <p:ext uri="{BB962C8B-B14F-4D97-AF65-F5344CB8AC3E}">
        <p14:creationId xmlns:p14="http://schemas.microsoft.com/office/powerpoint/2010/main" val="1912763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 I made you curious enough and before we come to the Q&amp;A section, if you would like to get more information about the topics discussed, here are some links to recommended material for further reading and self-study.</a:t>
            </a:r>
          </a:p>
          <a:p>
            <a:endParaRPr lang="en-US" dirty="0"/>
          </a:p>
          <a:p>
            <a:r>
              <a:rPr lang="en-US" dirty="0" smtClean="0"/>
              <a:t>Jonathan Lewis published a brilliant paper </a:t>
            </a:r>
            <a:r>
              <a:rPr lang="en-US" dirty="0" smtClean="0"/>
              <a:t>where you can see the fascinating process of literally designing </a:t>
            </a:r>
            <a:r>
              <a:rPr lang="en-US" dirty="0" smtClean="0"/>
              <a:t>a query for performance. It is based on his “Writing efficient SQL” seminar and shows how to apply the key concepts discussed here in a creative way to arrive at an efficient execution plan by knowing the data and the business question asked by the query</a:t>
            </a:r>
            <a:r>
              <a:rPr lang="en-US" dirty="0" smtClean="0"/>
              <a:t>. It also demonstrates how you could “visualize” your query.</a:t>
            </a:r>
            <a:endParaRPr lang="en-US" dirty="0" smtClean="0"/>
          </a:p>
          <a:p>
            <a:endParaRPr lang="en-US" dirty="0"/>
          </a:p>
          <a:p>
            <a:r>
              <a:rPr lang="en-US" dirty="0" smtClean="0"/>
              <a:t>Surprisingly this publication can be found on “SimpleTalk.com” which happens to be the </a:t>
            </a:r>
            <a:r>
              <a:rPr lang="en-US" dirty="0" err="1" smtClean="0"/>
              <a:t>SQLServer</a:t>
            </a:r>
            <a:r>
              <a:rPr lang="en-US" dirty="0" smtClean="0"/>
              <a:t> knowledge base by </a:t>
            </a:r>
            <a:r>
              <a:rPr lang="en-US" dirty="0" err="1" smtClean="0"/>
              <a:t>RedGate</a:t>
            </a:r>
            <a:r>
              <a:rPr lang="en-US" dirty="0" smtClean="0"/>
              <a:t> Software.</a:t>
            </a:r>
          </a:p>
          <a:p>
            <a:endParaRPr lang="en-US" dirty="0"/>
          </a:p>
          <a:p>
            <a:r>
              <a:rPr lang="en-US" dirty="0" smtClean="0"/>
              <a:t>However, since the key concepts apply to most relational database systems, it doesn’t really matter that it is using </a:t>
            </a:r>
            <a:r>
              <a:rPr lang="en-US" dirty="0" err="1" smtClean="0"/>
              <a:t>SQLServer</a:t>
            </a:r>
            <a:r>
              <a:rPr lang="en-US" dirty="0" smtClean="0"/>
              <a:t> terms and it definitely a recommended read.</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44</a:t>
            </a:fld>
            <a:endParaRPr lang="de-DE"/>
          </a:p>
        </p:txBody>
      </p:sp>
    </p:spTree>
    <p:extLst>
      <p:ext uri="{BB962C8B-B14F-4D97-AF65-F5344CB8AC3E}">
        <p14:creationId xmlns:p14="http://schemas.microsoft.com/office/powerpoint/2010/main" val="3041935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Before you rush off and start creating your next objects using only clusters and </a:t>
            </a:r>
            <a:r>
              <a:rPr lang="en-US" dirty="0"/>
              <a:t>I</a:t>
            </a:r>
            <a:r>
              <a:rPr lang="en-US" dirty="0" smtClean="0"/>
              <a:t>ndex Organized Tables, it is a good idea to take </a:t>
            </a:r>
            <a:r>
              <a:rPr lang="en-US" dirty="0" smtClean="0"/>
              <a:t>for example one </a:t>
            </a:r>
            <a:r>
              <a:rPr lang="en-US" dirty="0" smtClean="0"/>
              <a:t>of the copies of your favorite Tom </a:t>
            </a:r>
            <a:r>
              <a:rPr lang="en-US" dirty="0" err="1" smtClean="0"/>
              <a:t>Kyte</a:t>
            </a:r>
            <a:r>
              <a:rPr lang="en-US" dirty="0" smtClean="0"/>
              <a:t> book and read again about the advantages and disadvantages of the alternatives to Heap Organized Tables.</a:t>
            </a:r>
          </a:p>
          <a:p>
            <a:endParaRPr lang="en-US" dirty="0"/>
          </a:p>
          <a:p>
            <a:r>
              <a:rPr lang="en-US" dirty="0" smtClean="0"/>
              <a:t>You need to understand the implications of using such objects like clusters or Index Organized Tables otherwise </a:t>
            </a:r>
            <a:r>
              <a:rPr lang="en-US" dirty="0" smtClean="0"/>
              <a:t>improper usage </a:t>
            </a:r>
            <a:r>
              <a:rPr lang="en-US" dirty="0" smtClean="0"/>
              <a:t>might lead to all kinds of problems.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45</a:t>
            </a:fld>
            <a:endParaRPr lang="de-DE"/>
          </a:p>
        </p:txBody>
      </p:sp>
    </p:spTree>
    <p:extLst>
      <p:ext uri="{BB962C8B-B14F-4D97-AF65-F5344CB8AC3E}">
        <p14:creationId xmlns:p14="http://schemas.microsoft.com/office/powerpoint/2010/main" val="730219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 you think you have a reasonable idea about how an efficient execution plan of your query might look like you probably want to make sure that the plan suggested by the optimizer corresponds to that.</a:t>
            </a:r>
          </a:p>
          <a:p>
            <a:endParaRPr lang="en-US" dirty="0"/>
          </a:p>
          <a:p>
            <a:r>
              <a:rPr lang="en-US" dirty="0" smtClean="0"/>
              <a:t>It is however surprisingly hard to find a reasonable description how to read and understand the plan descriptions provided by Oracle.</a:t>
            </a:r>
          </a:p>
          <a:p>
            <a:endParaRPr lang="en-US" dirty="0"/>
          </a:p>
          <a:p>
            <a:r>
              <a:rPr lang="en-US" dirty="0" smtClean="0"/>
              <a:t>Without proper understanding of that plan description it is obviously not possible to compare the execution plan suggested by Oracle with your idea of the execution plan.</a:t>
            </a:r>
          </a:p>
          <a:p>
            <a:endParaRPr lang="en-US" dirty="0"/>
          </a:p>
          <a:p>
            <a:r>
              <a:rPr lang="en-US" dirty="0" smtClean="0"/>
              <a:t>The best instructions how to read and understand execution plans available so far I’ve found in Christian </a:t>
            </a:r>
            <a:r>
              <a:rPr lang="en-US" dirty="0" err="1" smtClean="0"/>
              <a:t>Antognini’s</a:t>
            </a:r>
            <a:r>
              <a:rPr lang="en-US" dirty="0" smtClean="0"/>
              <a:t> book “Troubleshooting Oracle Performance”, chapter 6.</a:t>
            </a:r>
          </a:p>
          <a:p>
            <a:endParaRPr lang="en-US" dirty="0"/>
          </a:p>
          <a:p>
            <a:r>
              <a:rPr lang="en-US" dirty="0" smtClean="0"/>
              <a:t>Apart from that it is probably still the best book around on the topic of Performance Troubleshooting and therefore a highly recommended read anyway.</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46</a:t>
            </a:fld>
            <a:endParaRPr lang="de-DE"/>
          </a:p>
        </p:txBody>
      </p:sp>
    </p:spTree>
    <p:extLst>
      <p:ext uri="{BB962C8B-B14F-4D97-AF65-F5344CB8AC3E}">
        <p14:creationId xmlns:p14="http://schemas.microsoft.com/office/powerpoint/2010/main" val="55388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Once you are able to interpret the plan description provided by Oracle you might be surprised by some of the execution plans that you encounter.</a:t>
            </a:r>
          </a:p>
          <a:p>
            <a:endParaRPr lang="en-US" dirty="0"/>
          </a:p>
          <a:p>
            <a:r>
              <a:rPr lang="en-US" dirty="0" smtClean="0"/>
              <a:t>One of the reasons for such surprises are so the called “Query Transformations” that the optimizer applies to your SQL statement, which means that the optimizer rewrites your query into a different one guaranteed to return the same result.</a:t>
            </a:r>
          </a:p>
          <a:p>
            <a:endParaRPr lang="en-US" dirty="0"/>
          </a:p>
          <a:p>
            <a:r>
              <a:rPr lang="en-US" dirty="0" smtClean="0"/>
              <a:t>The only purpose of such rewrites to semantically equivalent SQL statements is performance: Oracle attempts to find alternative ways to express the same query that open up different and more ways to execute the statement.</a:t>
            </a:r>
          </a:p>
          <a:p>
            <a:endParaRPr lang="en-US" dirty="0"/>
          </a:p>
          <a:p>
            <a:r>
              <a:rPr lang="en-US" dirty="0" smtClean="0"/>
              <a:t>With every release Oracle adds more transformation capabilities to the optimizer.</a:t>
            </a:r>
          </a:p>
          <a:p>
            <a:endParaRPr lang="en-US" dirty="0"/>
          </a:p>
          <a:p>
            <a:r>
              <a:rPr lang="en-US" dirty="0" smtClean="0"/>
              <a:t>Here is one example of such a transformation: Before you start asking the important questions about the aggregate </a:t>
            </a:r>
            <a:r>
              <a:rPr lang="en-US" dirty="0" err="1" smtClean="0"/>
              <a:t>subquery</a:t>
            </a:r>
            <a:r>
              <a:rPr lang="en-US" dirty="0" smtClean="0"/>
              <a:t> you might </a:t>
            </a:r>
            <a:r>
              <a:rPr lang="en-US" dirty="0" err="1" smtClean="0"/>
              <a:t>realise</a:t>
            </a:r>
            <a:r>
              <a:rPr lang="en-US" dirty="0" smtClean="0"/>
              <a:t> that the optimizer turned the aggregate </a:t>
            </a:r>
            <a:r>
              <a:rPr lang="en-US" dirty="0" err="1" smtClean="0"/>
              <a:t>subquery</a:t>
            </a:r>
            <a:r>
              <a:rPr lang="en-US" dirty="0" smtClean="0"/>
              <a:t> into an equivalent join, or might even be able to eliminate the </a:t>
            </a:r>
            <a:r>
              <a:rPr lang="en-US" dirty="0" err="1" smtClean="0"/>
              <a:t>subquery</a:t>
            </a:r>
            <a:r>
              <a:rPr lang="en-US" dirty="0" smtClean="0"/>
              <a:t> at all and turn the </a:t>
            </a:r>
            <a:r>
              <a:rPr lang="en-US" dirty="0" err="1" smtClean="0"/>
              <a:t>subquery</a:t>
            </a:r>
            <a:r>
              <a:rPr lang="en-US" dirty="0" smtClean="0"/>
              <a:t> into an analytic function</a:t>
            </a:r>
            <a:r>
              <a:rPr lang="en-US" dirty="0" smtClean="0"/>
              <a:t>.</a:t>
            </a:r>
          </a:p>
          <a:p>
            <a:endParaRPr lang="en-US" dirty="0"/>
          </a:p>
          <a:p>
            <a:r>
              <a:rPr lang="en-US" dirty="0" smtClean="0"/>
              <a:t>Of course even with this cunning optimization in place you still would need to ask the question: How many rows will be returned by this query if this was part of a more complex execution plan.</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47</a:t>
            </a:fld>
            <a:endParaRPr lang="de-DE"/>
          </a:p>
        </p:txBody>
      </p:sp>
    </p:spTree>
    <p:extLst>
      <p:ext uri="{BB962C8B-B14F-4D97-AF65-F5344CB8AC3E}">
        <p14:creationId xmlns:p14="http://schemas.microsoft.com/office/powerpoint/2010/main" val="36248496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If you are interested in a more formal approach how you can design queries for performance and arrive at an efficient execution plan then I recommend reading “SQL Tuning” by Dan Tow. It focuses on developing “robust” execution </a:t>
            </a:r>
            <a:r>
              <a:rPr lang="en-US" dirty="0" smtClean="0"/>
              <a:t>plans in an OLTP environment, </a:t>
            </a:r>
            <a:r>
              <a:rPr lang="en-US" dirty="0" smtClean="0"/>
              <a:t>which means primarily finding an efficient application of the “Small Job” strategy.</a:t>
            </a:r>
          </a:p>
          <a:p>
            <a:endParaRPr lang="en-US" dirty="0"/>
          </a:p>
          <a:p>
            <a:r>
              <a:rPr lang="en-US" dirty="0" smtClean="0"/>
              <a:t>The book also teaches a formal approach how to “draw” a picture of the execution plan which can be very helpful for visualization purposes.</a:t>
            </a:r>
          </a:p>
          <a:p>
            <a:endParaRPr lang="en-US" dirty="0"/>
          </a:p>
          <a:p>
            <a:r>
              <a:rPr lang="en-US" dirty="0" smtClean="0"/>
              <a:t>It covers not only Oracle but also other relational database systems, like SQL Server and DB2.</a:t>
            </a:r>
          </a:p>
        </p:txBody>
      </p:sp>
      <p:sp>
        <p:nvSpPr>
          <p:cNvPr id="4" name="Foliennummernplatzhalter 3"/>
          <p:cNvSpPr>
            <a:spLocks noGrp="1"/>
          </p:cNvSpPr>
          <p:nvPr>
            <p:ph type="sldNum" sz="quarter" idx="10"/>
          </p:nvPr>
        </p:nvSpPr>
        <p:spPr/>
        <p:txBody>
          <a:bodyPr/>
          <a:lstStyle/>
          <a:p>
            <a:fld id="{582F654B-1C15-4315-B198-F10D8C2E23C6}" type="slidenum">
              <a:rPr lang="de-DE" smtClean="0"/>
              <a:t>48</a:t>
            </a:fld>
            <a:endParaRPr lang="de-DE"/>
          </a:p>
        </p:txBody>
      </p:sp>
    </p:spTree>
    <p:extLst>
      <p:ext uri="{BB962C8B-B14F-4D97-AF65-F5344CB8AC3E}">
        <p14:creationId xmlns:p14="http://schemas.microsoft.com/office/powerpoint/2010/main" val="37181372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As already outlined in the data scatter / clustering section a good index design can make a tremendous difference to performance.</a:t>
            </a:r>
          </a:p>
          <a:p>
            <a:endParaRPr lang="en-US" dirty="0"/>
          </a:p>
          <a:p>
            <a:r>
              <a:rPr lang="en-US" dirty="0" smtClean="0"/>
              <a:t>It is therefore highly recommended to read this book as it provides many examples and formulas that allow predicting the efficiency of indexes and queries.</a:t>
            </a:r>
          </a:p>
          <a:p>
            <a:endParaRPr lang="en-US" dirty="0"/>
          </a:p>
          <a:p>
            <a:r>
              <a:rPr lang="en-US" dirty="0" smtClean="0"/>
              <a:t>Again this book cover several database vendors, since most of the concepts apply to all of them.</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49</a:t>
            </a:fld>
            <a:endParaRPr lang="de-DE"/>
          </a:p>
        </p:txBody>
      </p:sp>
    </p:spTree>
    <p:extLst>
      <p:ext uri="{BB962C8B-B14F-4D97-AF65-F5344CB8AC3E}">
        <p14:creationId xmlns:p14="http://schemas.microsoft.com/office/powerpoint/2010/main" val="109638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principle the optimizer has to decide between two choices:</a:t>
            </a:r>
          </a:p>
          <a:p>
            <a:pPr marL="171450" lvl="1" indent="-171450">
              <a:buFontTx/>
              <a:buChar char="-"/>
            </a:pPr>
            <a:r>
              <a:rPr lang="en-US" dirty="0" smtClean="0"/>
              <a:t>A “big job” approach that tries to process data </a:t>
            </a:r>
            <a:r>
              <a:rPr lang="en-US" dirty="0"/>
              <a:t>all </a:t>
            </a:r>
            <a:r>
              <a:rPr lang="en-US" dirty="0" smtClean="0"/>
              <a:t>at once</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t>A “small job” approach where a subset of the data is processed </a:t>
            </a:r>
            <a:r>
              <a:rPr lang="en-US" dirty="0" smtClean="0"/>
              <a:t>iteratively, usually involving a pre-ordered or pre-clustered data set like an index that allows efficient access to a subset of the data</a:t>
            </a:r>
            <a:endParaRPr lang="en-US" dirty="0" smtClean="0"/>
          </a:p>
          <a:p>
            <a:pPr marL="171450" marR="0" lvl="1"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1" algn="l" defTabSz="914400" rtl="0" eaLnBrk="1" fontAlgn="auto" latinLnBrk="0" hangingPunct="1">
              <a:lnSpc>
                <a:spcPct val="100000"/>
              </a:lnSpc>
              <a:spcBef>
                <a:spcPts val="0"/>
              </a:spcBef>
              <a:spcAft>
                <a:spcPts val="0"/>
              </a:spcAft>
              <a:buClrTx/>
              <a:buSzTx/>
              <a:tabLst/>
              <a:defRPr/>
            </a:pPr>
            <a:r>
              <a:rPr lang="en-US" dirty="0" smtClean="0"/>
              <a:t>Note that in reality it is not that black &amp; white, so an execution plan can consist of a mixture of both, but the point is still a very valid one.</a:t>
            </a:r>
          </a:p>
          <a:p>
            <a:pPr marL="0" marR="0" lvl="1" algn="l" defTabSz="914400" rtl="0" eaLnBrk="1" fontAlgn="auto" latinLnBrk="0" hangingPunct="1">
              <a:lnSpc>
                <a:spcPct val="100000"/>
              </a:lnSpc>
              <a:spcBef>
                <a:spcPts val="0"/>
              </a:spcBef>
              <a:spcAft>
                <a:spcPts val="0"/>
              </a:spcAft>
              <a:buClrTx/>
              <a:buSzTx/>
              <a:tabLst/>
              <a:defRPr/>
            </a:pPr>
            <a:endParaRPr lang="en-US" dirty="0"/>
          </a:p>
          <a:p>
            <a:pPr marL="0" marR="0" lvl="1" algn="l" defTabSz="914400" rtl="0" eaLnBrk="1" fontAlgn="auto" latinLnBrk="0" hangingPunct="1">
              <a:lnSpc>
                <a:spcPct val="100000"/>
              </a:lnSpc>
              <a:spcBef>
                <a:spcPts val="0"/>
              </a:spcBef>
              <a:spcAft>
                <a:spcPts val="0"/>
              </a:spcAft>
              <a:buClrTx/>
              <a:buSzTx/>
              <a:tabLst/>
              <a:defRPr/>
            </a:pPr>
            <a:r>
              <a:rPr lang="en-US" dirty="0" smtClean="0"/>
              <a:t>Except for extreme cases, like picking a single row out of ten million, there is a huge “grey zone” where both approaches might be applicable.</a:t>
            </a:r>
          </a:p>
          <a:p>
            <a:pPr marL="0" marR="0" lvl="1" algn="l" defTabSz="914400" rtl="0" eaLnBrk="1" fontAlgn="auto" latinLnBrk="0" hangingPunct="1">
              <a:lnSpc>
                <a:spcPct val="100000"/>
              </a:lnSpc>
              <a:spcBef>
                <a:spcPts val="0"/>
              </a:spcBef>
              <a:spcAft>
                <a:spcPts val="0"/>
              </a:spcAft>
              <a:buClrTx/>
              <a:buSzTx/>
              <a:tabLst/>
              <a:defRPr/>
            </a:pPr>
            <a:endParaRPr lang="en-US" dirty="0"/>
          </a:p>
          <a:p>
            <a:pPr marL="0" marR="0" lvl="1" algn="l" defTabSz="914400" rtl="0" eaLnBrk="1" fontAlgn="auto" latinLnBrk="0" hangingPunct="1">
              <a:lnSpc>
                <a:spcPct val="100000"/>
              </a:lnSpc>
              <a:spcBef>
                <a:spcPts val="0"/>
              </a:spcBef>
              <a:spcAft>
                <a:spcPts val="0"/>
              </a:spcAft>
              <a:buClrTx/>
              <a:buSzTx/>
              <a:tabLst/>
              <a:defRPr/>
            </a:pPr>
            <a:r>
              <a:rPr lang="en-US" dirty="0" smtClean="0"/>
              <a:t>So in order to decide between the two properly the efficiency of the two alternatives need to be determined: For the “small job” approach this is in particular how often it needs to be run and how much work each iteration requires.</a:t>
            </a:r>
          </a:p>
          <a:p>
            <a:pPr marL="0" marR="0" lvl="1" algn="l" defTabSz="914400" rtl="0" eaLnBrk="1" fontAlgn="auto" latinLnBrk="0" hangingPunct="1">
              <a:lnSpc>
                <a:spcPct val="100000"/>
              </a:lnSpc>
              <a:spcBef>
                <a:spcPts val="0"/>
              </a:spcBef>
              <a:spcAft>
                <a:spcPts val="0"/>
              </a:spcAft>
              <a:buClrTx/>
              <a:buSzTx/>
              <a:tabLst/>
              <a:defRPr/>
            </a:pPr>
            <a:endParaRPr lang="en-US" dirty="0"/>
          </a:p>
          <a:p>
            <a:pPr marL="0" marR="0" lvl="1" algn="l" defTabSz="914400" rtl="0" eaLnBrk="1" fontAlgn="auto" latinLnBrk="0" hangingPunct="1">
              <a:lnSpc>
                <a:spcPct val="100000"/>
              </a:lnSpc>
              <a:spcBef>
                <a:spcPts val="0"/>
              </a:spcBef>
              <a:spcAft>
                <a:spcPts val="0"/>
              </a:spcAft>
              <a:buClrTx/>
              <a:buSzTx/>
              <a:tabLst/>
              <a:defRPr/>
            </a:pPr>
            <a:r>
              <a:rPr lang="en-US" dirty="0" smtClean="0"/>
              <a:t>(</a:t>
            </a:r>
          </a:p>
          <a:p>
            <a:pPr marL="0" marR="0" lvl="1" algn="l" defTabSz="914400" rtl="0" eaLnBrk="1" fontAlgn="auto" latinLnBrk="0" hangingPunct="1">
              <a:lnSpc>
                <a:spcPct val="100000"/>
              </a:lnSpc>
              <a:spcBef>
                <a:spcPts val="0"/>
              </a:spcBef>
              <a:spcAft>
                <a:spcPts val="0"/>
              </a:spcAft>
              <a:buClrTx/>
              <a:buSzTx/>
              <a:tabLst/>
              <a:defRPr/>
            </a:pPr>
            <a:r>
              <a:rPr lang="en-US" dirty="0" smtClean="0"/>
              <a:t>In Data Warehouse appliances there is a trend to simplify things here by taking this decision out of the equation. For example there are some databases and appliances specifically designed for Data Warehouse workloads. They assume the majority of queries needs the “big job” approach anyway and therefore don’t support the small job approach, which means that some of them even don’t support indexes. They are optimized for running the “big job” approach as fast as possible, usually based on a shared-nothing, massive parallel design.</a:t>
            </a:r>
          </a:p>
          <a:p>
            <a:pPr marL="0" marR="0" lvl="1" algn="l" defTabSz="914400" rtl="0" eaLnBrk="1" fontAlgn="auto" latinLnBrk="0" hangingPunct="1">
              <a:lnSpc>
                <a:spcPct val="100000"/>
              </a:lnSpc>
              <a:spcBef>
                <a:spcPts val="0"/>
              </a:spcBef>
              <a:spcAft>
                <a:spcPts val="0"/>
              </a:spcAft>
              <a:buClrTx/>
              <a:buSzTx/>
              <a:tabLst/>
              <a:defRPr/>
            </a:pPr>
            <a:endParaRPr lang="en-US" dirty="0" smtClean="0"/>
          </a:p>
          <a:p>
            <a:pPr marL="0" marR="0" lvl="1" algn="l" defTabSz="914400" rtl="0" eaLnBrk="1" fontAlgn="auto" latinLnBrk="0" hangingPunct="1">
              <a:lnSpc>
                <a:spcPct val="100000"/>
              </a:lnSpc>
              <a:spcBef>
                <a:spcPts val="0"/>
              </a:spcBef>
              <a:spcAft>
                <a:spcPts val="0"/>
              </a:spcAft>
              <a:buClrTx/>
              <a:buSzTx/>
              <a:tabLst/>
              <a:defRPr/>
            </a:pPr>
            <a:r>
              <a:rPr lang="en-US" dirty="0" smtClean="0"/>
              <a:t>Note that even with such a simplification these systems can still suffer from poor execution plans, but it makes the life of the optimizer much easier. You can’t run OLTP like workloads though on such systems, because the majority of OLTP can only run efficiently when using the “small job” approach</a:t>
            </a:r>
          </a:p>
          <a:p>
            <a:pPr marL="0" marR="0" lvl="1" algn="l" defTabSz="914400" rtl="0" eaLnBrk="1" fontAlgn="auto" latinLnBrk="0" hangingPunct="1">
              <a:lnSpc>
                <a:spcPct val="100000"/>
              </a:lnSpc>
              <a:spcBef>
                <a:spcPts val="0"/>
              </a:spcBef>
              <a:spcAft>
                <a:spcPts val="0"/>
              </a:spcAft>
              <a:buClrTx/>
              <a:buSzTx/>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Objective: Retrieve results with minimum effort</a:t>
            </a:r>
            <a:br>
              <a:rPr lang="en-US" dirty="0" smtClean="0"/>
            </a:br>
            <a:r>
              <a:rPr lang="en-US" dirty="0" smtClean="0"/>
              <a:t>=&gt; Efficient join order</a:t>
            </a:r>
          </a:p>
          <a:p>
            <a:r>
              <a:rPr lang="de-DE" dirty="0" smtClean="0"/>
              <a:t>)</a:t>
            </a:r>
            <a:endParaRPr lang="de-DE" dirty="0"/>
          </a:p>
        </p:txBody>
      </p:sp>
      <p:sp>
        <p:nvSpPr>
          <p:cNvPr id="4" name="Foliennummernplatzhalter 3"/>
          <p:cNvSpPr>
            <a:spLocks noGrp="1"/>
          </p:cNvSpPr>
          <p:nvPr>
            <p:ph type="sldNum" sz="quarter" idx="10"/>
          </p:nvPr>
        </p:nvSpPr>
        <p:spPr/>
        <p:txBody>
          <a:bodyPr/>
          <a:lstStyle/>
          <a:p>
            <a:fld id="{582F654B-1C15-4315-B198-F10D8C2E23C6}" type="slidenum">
              <a:rPr lang="de-DE" smtClean="0"/>
              <a:t>5</a:t>
            </a:fld>
            <a:endParaRPr lang="de-DE"/>
          </a:p>
        </p:txBody>
      </p:sp>
    </p:spTree>
    <p:extLst>
      <p:ext uri="{BB962C8B-B14F-4D97-AF65-F5344CB8AC3E}">
        <p14:creationId xmlns:p14="http://schemas.microsoft.com/office/powerpoint/2010/main" val="3811395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Another good online resource on the topic of proper indexing is this.</a:t>
            </a:r>
          </a:p>
          <a:p>
            <a:endParaRPr lang="en-US" dirty="0"/>
          </a:p>
          <a:p>
            <a:r>
              <a:rPr lang="en-US" dirty="0" smtClean="0"/>
              <a:t>Besides explaining indexing strategies it is in particular helpful to developers because it also focuses on how to access the database efficiently using different languages like Java, Perl, PHP etc.</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50</a:t>
            </a:fld>
            <a:endParaRPr lang="de-DE"/>
          </a:p>
        </p:txBody>
      </p:sp>
    </p:spTree>
    <p:extLst>
      <p:ext uri="{BB962C8B-B14F-4D97-AF65-F5344CB8AC3E}">
        <p14:creationId xmlns:p14="http://schemas.microsoft.com/office/powerpoint/2010/main" val="510242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Of course Jonathan Lewis’ book on the Cost-Based Optimizer needs to be mentioned here as well. If you want to dive deeper into optimizer topics, here you’ll find the answers. </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51</a:t>
            </a:fld>
            <a:endParaRPr lang="de-DE"/>
          </a:p>
        </p:txBody>
      </p:sp>
    </p:spTree>
    <p:extLst>
      <p:ext uri="{BB962C8B-B14F-4D97-AF65-F5344CB8AC3E}">
        <p14:creationId xmlns:p14="http://schemas.microsoft.com/office/powerpoint/2010/main" val="15443373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82F654B-1C15-4315-B198-F10D8C2E23C6}" type="slidenum">
              <a:rPr lang="de-DE" smtClean="0"/>
              <a:t>52</a:t>
            </a:fld>
            <a:endParaRPr lang="de-DE"/>
          </a:p>
        </p:txBody>
      </p:sp>
    </p:spTree>
    <p:extLst>
      <p:ext uri="{BB962C8B-B14F-4D97-AF65-F5344CB8AC3E}">
        <p14:creationId xmlns:p14="http://schemas.microsoft.com/office/powerpoint/2010/main" val="79395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It </a:t>
            </a:r>
            <a:r>
              <a:rPr lang="en-US" dirty="0" smtClean="0"/>
              <a:t>is probably not surprising that the cost estimate of Oracle’s optimizer is based on asking the same questions.</a:t>
            </a:r>
          </a:p>
          <a:p>
            <a:endParaRPr lang="en-US" dirty="0"/>
          </a:p>
          <a:p>
            <a:r>
              <a:rPr lang="en-US" dirty="0"/>
              <a:t>There are two significant differences how the </a:t>
            </a:r>
            <a:r>
              <a:rPr lang="en-US" dirty="0" smtClean="0"/>
              <a:t>optimizer approaches these questions. The first one is mentioned here, the second one will be explained later.</a:t>
            </a:r>
            <a:endParaRPr lang="en-US" dirty="0"/>
          </a:p>
          <a:p>
            <a:endParaRPr lang="en-US" dirty="0"/>
          </a:p>
          <a:p>
            <a:r>
              <a:rPr lang="en-US" dirty="0" smtClean="0"/>
              <a:t>It </a:t>
            </a:r>
            <a:r>
              <a:rPr lang="en-US" dirty="0" smtClean="0"/>
              <a:t>might however be surprising that it doesn’t cover all the questions to the same extent. For example the optimizer at present only considers the clustering of data partially and doesn’t take caching into account at all.</a:t>
            </a:r>
          </a:p>
          <a:p>
            <a:endParaRPr lang="en-US" dirty="0"/>
          </a:p>
          <a:p>
            <a:r>
              <a:rPr lang="en-US" dirty="0" smtClean="0"/>
              <a:t>This means that sometimes the optimizer might not be aware of important aspects of the application and data simply because the model at present doesn’t cover these aspects</a:t>
            </a:r>
            <a:r>
              <a:rPr lang="en-US" dirty="0" smtClean="0"/>
              <a:t>.</a:t>
            </a:r>
            <a:endParaRPr lang="en-US" dirty="0" smtClean="0"/>
          </a:p>
        </p:txBody>
      </p:sp>
      <p:sp>
        <p:nvSpPr>
          <p:cNvPr id="4" name="Foliennummernplatzhalter 3"/>
          <p:cNvSpPr>
            <a:spLocks noGrp="1"/>
          </p:cNvSpPr>
          <p:nvPr>
            <p:ph type="sldNum" sz="quarter" idx="10"/>
          </p:nvPr>
        </p:nvSpPr>
        <p:spPr/>
        <p:txBody>
          <a:bodyPr/>
          <a:lstStyle/>
          <a:p>
            <a:fld id="{582F654B-1C15-4315-B198-F10D8C2E23C6}" type="slidenum">
              <a:rPr lang="de-DE" smtClean="0"/>
              <a:t>6</a:t>
            </a:fld>
            <a:endParaRPr lang="de-DE"/>
          </a:p>
        </p:txBody>
      </p:sp>
    </p:spTree>
    <p:extLst>
      <p:ext uri="{BB962C8B-B14F-4D97-AF65-F5344CB8AC3E}">
        <p14:creationId xmlns:p14="http://schemas.microsoft.com/office/powerpoint/2010/main" val="299813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what is exactly meant by the question “How many rows?”</a:t>
            </a:r>
          </a:p>
          <a:p>
            <a:endParaRPr lang="en-US" dirty="0"/>
          </a:p>
          <a:p>
            <a:r>
              <a:rPr lang="en-US" dirty="0" smtClean="0"/>
              <a:t>This topic can be broadly divided into these main categories.</a:t>
            </a:r>
          </a:p>
          <a:p>
            <a:endParaRPr lang="en-US" dirty="0"/>
          </a:p>
          <a:p>
            <a:r>
              <a:rPr lang="en-US" dirty="0" smtClean="0"/>
              <a:t>Cardinality and Selectivity are two common terms in this context.</a:t>
            </a:r>
          </a:p>
          <a:p>
            <a:endParaRPr lang="en-US" dirty="0"/>
          </a:p>
          <a:p>
            <a:r>
              <a:rPr lang="en-US" dirty="0" smtClean="0"/>
              <a:t>Cardinality simply means “number of rows”, and selectivity refers to the filter ratio, or basically “how many rows will remain after filtering or joining?”</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7</a:t>
            </a:fld>
            <a:endParaRPr lang="de-DE"/>
          </a:p>
        </p:txBody>
      </p:sp>
    </p:spTree>
    <p:extLst>
      <p:ext uri="{BB962C8B-B14F-4D97-AF65-F5344CB8AC3E}">
        <p14:creationId xmlns:p14="http://schemas.microsoft.com/office/powerpoint/2010/main" val="326193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Single Table Cardinality: This is actually pretty straightforward. You need to consider all the filters that apply to each table only, ignoring any join predicates.</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8</a:t>
            </a:fld>
            <a:endParaRPr lang="de-DE"/>
          </a:p>
        </p:txBody>
      </p:sp>
    </p:spTree>
    <p:extLst>
      <p:ext uri="{BB962C8B-B14F-4D97-AF65-F5344CB8AC3E}">
        <p14:creationId xmlns:p14="http://schemas.microsoft.com/office/powerpoint/2010/main" val="250774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So these are the “Single Table” predicates for table T1 in this example</a:t>
            </a:r>
            <a:endParaRPr lang="en-US" dirty="0"/>
          </a:p>
        </p:txBody>
      </p:sp>
      <p:sp>
        <p:nvSpPr>
          <p:cNvPr id="4" name="Foliennummernplatzhalter 3"/>
          <p:cNvSpPr>
            <a:spLocks noGrp="1"/>
          </p:cNvSpPr>
          <p:nvPr>
            <p:ph type="sldNum" sz="quarter" idx="10"/>
          </p:nvPr>
        </p:nvSpPr>
        <p:spPr/>
        <p:txBody>
          <a:bodyPr/>
          <a:lstStyle/>
          <a:p>
            <a:fld id="{582F654B-1C15-4315-B198-F10D8C2E23C6}" type="slidenum">
              <a:rPr lang="de-DE" smtClean="0"/>
              <a:t>9</a:t>
            </a:fld>
            <a:endParaRPr lang="de-DE"/>
          </a:p>
        </p:txBody>
      </p:sp>
    </p:spTree>
    <p:extLst>
      <p:ext uri="{BB962C8B-B14F-4D97-AF65-F5344CB8AC3E}">
        <p14:creationId xmlns:p14="http://schemas.microsoft.com/office/powerpoint/2010/main" val="248396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B5C3D9D7-7DF8-41FF-9B46-184C5B427833}" type="datetimeFigureOut">
              <a:rPr lang="de-DE" smtClean="0"/>
              <a:t>10.04.2012</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95707A3E-3AF0-4273-A8A0-0092DFE572E1}" type="slidenum">
              <a:rPr lang="de-DE" smtClean="0"/>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5C3D9D7-7DF8-41FF-9B46-184C5B427833}" type="datetimeFigureOut">
              <a:rPr lang="de-DE" smtClean="0"/>
              <a:t>10.04.2012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5C3D9D7-7DF8-41FF-9B46-184C5B427833}" type="datetimeFigureOut">
              <a:rPr lang="de-DE" smtClean="0"/>
              <a:t>10.04.2012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5C3D9D7-7DF8-41FF-9B46-184C5B427833}" type="datetimeFigureOut">
              <a:rPr lang="de-DE" smtClean="0"/>
              <a:t>10.04.2012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p>
            <a:fld id="{B5C3D9D7-7DF8-41FF-9B46-184C5B427833}" type="datetimeFigureOut">
              <a:rPr lang="de-DE" smtClean="0"/>
              <a:t>10.04.2012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95707A3E-3AF0-4273-A8A0-0092DFE572E1}" type="slidenum">
              <a:rPr lang="de-DE" smtClean="0"/>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B5C3D9D7-7DF8-41FF-9B46-184C5B427833}" type="datetimeFigureOut">
              <a:rPr lang="de-DE" smtClean="0"/>
              <a:t>10.04.2012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B5C3D9D7-7DF8-41FF-9B46-184C5B427833}" type="datetimeFigureOut">
              <a:rPr lang="de-DE" smtClean="0"/>
              <a:t>10.04.2012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B5C3D9D7-7DF8-41FF-9B46-184C5B427833}" type="datetimeFigureOut">
              <a:rPr lang="de-DE" smtClean="0"/>
              <a:t>10.04.2012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5C3D9D7-7DF8-41FF-9B46-184C5B427833}" type="datetimeFigureOut">
              <a:rPr lang="de-DE" smtClean="0"/>
              <a:t>10.04.2012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B5C3D9D7-7DF8-41FF-9B46-184C5B427833}" type="datetimeFigureOut">
              <a:rPr lang="de-DE" smtClean="0"/>
              <a:t>10.04.2012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fld id="{B5C3D9D7-7DF8-41FF-9B46-184C5B427833}" type="datetimeFigureOut">
              <a:rPr lang="de-DE" smtClean="0"/>
              <a:t>10.04.2012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5707A3E-3AF0-4273-A8A0-0092DFE572E1}"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5C3D9D7-7DF8-41FF-9B46-184C5B427833}" type="datetimeFigureOut">
              <a:rPr lang="de-DE" smtClean="0"/>
              <a:t>10.04.2012</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707A3E-3AF0-4273-A8A0-0092DFE572E1}"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ORACLE COST-BASED OPTIMIZER BASICS</a:t>
            </a:r>
            <a:endParaRPr lang="de-DE" dirty="0"/>
          </a:p>
        </p:txBody>
      </p:sp>
      <p:sp>
        <p:nvSpPr>
          <p:cNvPr id="3" name="Untertitel 2"/>
          <p:cNvSpPr>
            <a:spLocks noGrp="1"/>
          </p:cNvSpPr>
          <p:nvPr>
            <p:ph type="subTitle" idx="1"/>
          </p:nvPr>
        </p:nvSpPr>
        <p:spPr/>
        <p:txBody>
          <a:bodyPr/>
          <a:lstStyle/>
          <a:p>
            <a:r>
              <a:rPr lang="en-US" dirty="0" err="1" smtClean="0">
                <a:ln w="10160">
                  <a:solidFill>
                    <a:schemeClr val="accent1"/>
                  </a:solidFill>
                  <a:prstDash val="solid"/>
                </a:ln>
                <a:solidFill>
                  <a:srgbClr val="FFFFFF"/>
                </a:solidFill>
                <a:effectLst>
                  <a:outerShdw blurRad="38100" dist="32000" dir="5400000" algn="tl">
                    <a:srgbClr val="000000">
                      <a:alpha val="30000"/>
                    </a:srgbClr>
                  </a:outerShdw>
                </a:effectLst>
              </a:rPr>
              <a:t>Randolf</a:t>
            </a: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 Geist</a:t>
            </a:r>
          </a:p>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http://oracle-randolf.blogspot.com</a:t>
            </a:r>
          </a:p>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info@sqltools-plusplus.org</a:t>
            </a:r>
          </a:p>
        </p:txBody>
      </p:sp>
    </p:spTree>
    <p:extLst>
      <p:ext uri="{BB962C8B-B14F-4D97-AF65-F5344CB8AC3E}">
        <p14:creationId xmlns:p14="http://schemas.microsoft.com/office/powerpoint/2010/main" val="1435128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p:txBody>
          <a:bodyPr>
            <a:normAutofit/>
          </a:bodyPr>
          <a:lstStyle/>
          <a:p>
            <a:r>
              <a:rPr lang="en-US" dirty="0" smtClean="0"/>
              <a:t>Selectivity of predicates applying to a single table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420888"/>
            <a:ext cx="2974057" cy="415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2843808" y="4495299"/>
            <a:ext cx="3456384" cy="278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843808" y="5782026"/>
            <a:ext cx="3456384" cy="278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1456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p:txBody>
          <a:bodyPr>
            <a:normAutofit/>
          </a:bodyPr>
          <a:lstStyle/>
          <a:p>
            <a:r>
              <a:rPr lang="en-US" dirty="0" smtClean="0"/>
              <a:t>Selectivity of predicates applying to a single table</a:t>
            </a:r>
          </a:p>
        </p:txBody>
      </p:sp>
      <p:sp>
        <p:nvSpPr>
          <p:cNvPr id="6" name="Rechteck 5"/>
          <p:cNvSpPr/>
          <p:nvPr/>
        </p:nvSpPr>
        <p:spPr>
          <a:xfrm>
            <a:off x="2993540" y="2750051"/>
            <a:ext cx="3168352" cy="3672408"/>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993540" y="2750052"/>
            <a:ext cx="3168352" cy="36724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rot="5400000">
            <a:off x="4648654" y="4401590"/>
            <a:ext cx="3672408" cy="369332"/>
          </a:xfrm>
          <a:prstGeom prst="rect">
            <a:avLst/>
          </a:prstGeom>
          <a:noFill/>
        </p:spPr>
        <p:txBody>
          <a:bodyPr wrap="square" rtlCol="0">
            <a:spAutoFit/>
          </a:bodyPr>
          <a:lstStyle/>
          <a:p>
            <a:pPr algn="ctr"/>
            <a:r>
              <a:rPr lang="en-US" dirty="0" smtClean="0"/>
              <a:t>Base Cardinality</a:t>
            </a:r>
            <a:endParaRPr lang="en-US" dirty="0"/>
          </a:p>
        </p:txBody>
      </p:sp>
      <p:cxnSp>
        <p:nvCxnSpPr>
          <p:cNvPr id="11" name="Gerade Verbindung mit Pfeil 10"/>
          <p:cNvCxnSpPr/>
          <p:nvPr/>
        </p:nvCxnSpPr>
        <p:spPr>
          <a:xfrm>
            <a:off x="6300192" y="2750052"/>
            <a:ext cx="0" cy="3672408"/>
          </a:xfrm>
          <a:prstGeom prst="straightConnector1">
            <a:avLst/>
          </a:prstGeom>
          <a:ln w="38100" cmpd="sng">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843808" y="4154208"/>
            <a:ext cx="0" cy="864096"/>
          </a:xfrm>
          <a:prstGeom prst="straightConnector1">
            <a:avLst/>
          </a:prstGeom>
          <a:ln w="38100" cmpd="sng">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rot="5400000">
            <a:off x="822938" y="4401590"/>
            <a:ext cx="3672408" cy="369332"/>
          </a:xfrm>
          <a:prstGeom prst="rect">
            <a:avLst/>
          </a:prstGeom>
          <a:noFill/>
        </p:spPr>
        <p:txBody>
          <a:bodyPr wrap="square" rtlCol="0">
            <a:spAutoFit/>
          </a:bodyPr>
          <a:lstStyle/>
          <a:p>
            <a:pPr algn="ctr"/>
            <a:r>
              <a:rPr lang="en-US" dirty="0" smtClean="0"/>
              <a:t>Filtered Cardinality / Filter Ratio</a:t>
            </a:r>
            <a:endParaRPr lang="en-US" dirty="0"/>
          </a:p>
        </p:txBody>
      </p:sp>
    </p:spTree>
    <p:extLst>
      <p:ext uri="{BB962C8B-B14F-4D97-AF65-F5344CB8AC3E}">
        <p14:creationId xmlns:p14="http://schemas.microsoft.com/office/powerpoint/2010/main" val="54419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00000" y="25000"/>
                                    </p:animScale>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p:txBody>
          <a:bodyPr>
            <a:normAutofit/>
          </a:bodyPr>
          <a:lstStyle/>
          <a:p>
            <a:pPr>
              <a:lnSpc>
                <a:spcPct val="150000"/>
              </a:lnSpc>
            </a:pPr>
            <a:r>
              <a:rPr lang="en-US" dirty="0" smtClean="0"/>
              <a:t>Optimizer challenges</a:t>
            </a:r>
          </a:p>
          <a:p>
            <a:pPr lvl="1">
              <a:lnSpc>
                <a:spcPct val="150000"/>
              </a:lnSpc>
            </a:pPr>
            <a:r>
              <a:rPr lang="en-US" dirty="0" smtClean="0"/>
              <a:t>Skewed column value distribution</a:t>
            </a:r>
          </a:p>
          <a:p>
            <a:pPr lvl="1">
              <a:lnSpc>
                <a:spcPct val="150000"/>
              </a:lnSpc>
            </a:pPr>
            <a:r>
              <a:rPr lang="en-US" dirty="0" smtClean="0"/>
              <a:t>Gaps / clustered values</a:t>
            </a:r>
          </a:p>
          <a:p>
            <a:pPr lvl="1">
              <a:lnSpc>
                <a:spcPct val="150000"/>
              </a:lnSpc>
            </a:pPr>
            <a:r>
              <a:rPr lang="en-US" dirty="0" smtClean="0"/>
              <a:t>Correlated column values</a:t>
            </a:r>
          </a:p>
          <a:p>
            <a:pPr lvl="1">
              <a:lnSpc>
                <a:spcPct val="150000"/>
              </a:lnSpc>
            </a:pPr>
            <a:r>
              <a:rPr lang="en-US" dirty="0" smtClean="0"/>
              <a:t>Complex predicates and expressions</a:t>
            </a:r>
          </a:p>
          <a:p>
            <a:pPr lvl="1">
              <a:lnSpc>
                <a:spcPct val="150000"/>
              </a:lnSpc>
            </a:pPr>
            <a:r>
              <a:rPr lang="en-US" dirty="0" smtClean="0"/>
              <a:t>Bind variables</a:t>
            </a:r>
          </a:p>
        </p:txBody>
      </p:sp>
    </p:spTree>
    <p:extLst>
      <p:ext uri="{BB962C8B-B14F-4D97-AF65-F5344CB8AC3E}">
        <p14:creationId xmlns:p14="http://schemas.microsoft.com/office/powerpoint/2010/main" val="346685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a:effectLst>
            <a:outerShdw blurRad="50800" dist="38100" dir="18900000" algn="bl" rotWithShape="0">
              <a:prstClr val="black">
                <a:alpha val="40000"/>
              </a:prstClr>
            </a:outerShdw>
          </a:effectLst>
        </p:spPr>
        <p:txBody>
          <a:bodyPr anchor="ctr">
            <a:normAutofit/>
          </a:bodyPr>
          <a:lstStyle/>
          <a:p>
            <a:pPr marL="137160" indent="0" algn="ctr">
              <a:lnSpc>
                <a:spcPct val="200000"/>
              </a:lnSpc>
              <a:buNone/>
            </a:pPr>
            <a:r>
              <a:rPr lang="en-US" sz="4000" dirty="0" smtClean="0"/>
              <a:t>Demo!</a:t>
            </a:r>
          </a:p>
        </p:txBody>
      </p:sp>
      <p:sp>
        <p:nvSpPr>
          <p:cNvPr id="4" name="Textfeld 3"/>
          <p:cNvSpPr txBox="1"/>
          <p:nvPr/>
        </p:nvSpPr>
        <p:spPr>
          <a:xfrm>
            <a:off x="2771800" y="5877272"/>
            <a:ext cx="5832648" cy="369332"/>
          </a:xfrm>
          <a:prstGeom prst="rect">
            <a:avLst/>
          </a:prstGeom>
          <a:noFill/>
          <a:ln>
            <a:solidFill>
              <a:srgbClr val="FFFF00"/>
            </a:solidFill>
          </a:ln>
        </p:spPr>
        <p:txBody>
          <a:bodyPr wrap="square" rtlCol="0">
            <a:spAutoFit/>
          </a:bodyPr>
          <a:lstStyle/>
          <a:p>
            <a:pPr algn="ctr"/>
            <a:r>
              <a:rPr lang="en-US" dirty="0" err="1"/>
              <a:t>optimizer_basics_single_table_cardinality_testcase.sql</a:t>
            </a:r>
            <a:endParaRPr lang="en-US" dirty="0"/>
          </a:p>
        </p:txBody>
      </p:sp>
    </p:spTree>
    <p:extLst>
      <p:ext uri="{BB962C8B-B14F-4D97-AF65-F5344CB8AC3E}">
        <p14:creationId xmlns:p14="http://schemas.microsoft.com/office/powerpoint/2010/main" val="1159884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p:txBody>
          <a:bodyPr>
            <a:noAutofit/>
          </a:bodyPr>
          <a:lstStyle/>
          <a:p>
            <a:r>
              <a:rPr lang="en-US" dirty="0" smtClean="0"/>
              <a:t>Impact </a:t>
            </a:r>
            <a:r>
              <a:rPr lang="en-US" dirty="0">
                <a:ln>
                  <a:solidFill>
                    <a:srgbClr val="92D050"/>
                  </a:solidFill>
                </a:ln>
              </a:rPr>
              <a:t>NOT</a:t>
            </a:r>
            <a:r>
              <a:rPr lang="en-US" dirty="0" smtClean="0"/>
              <a:t> limited to a “single table”</a:t>
            </a:r>
            <a:br>
              <a:rPr lang="en-US" dirty="0" smtClean="0"/>
            </a:br>
            <a:endParaRPr lang="en-US" dirty="0" smtClean="0"/>
          </a:p>
          <a:p>
            <a:r>
              <a:rPr lang="en-US" dirty="0" smtClean="0"/>
              <a:t>Influences the favored </a:t>
            </a:r>
            <a:r>
              <a:rPr lang="en-US" dirty="0">
                <a:ln>
                  <a:solidFill>
                    <a:srgbClr val="92D050"/>
                  </a:solidFill>
                </a:ln>
              </a:rPr>
              <a:t>Single Table Access Path </a:t>
            </a:r>
            <a:r>
              <a:rPr lang="en-US" dirty="0" smtClean="0"/>
              <a:t>(Full Table Scan, Index Access etc.)</a:t>
            </a:r>
            <a:br>
              <a:rPr lang="en-US" dirty="0" smtClean="0"/>
            </a:br>
            <a:endParaRPr lang="en-US" dirty="0" smtClean="0"/>
          </a:p>
          <a:p>
            <a:r>
              <a:rPr lang="en-US" dirty="0" smtClean="0"/>
              <a:t>Influences the </a:t>
            </a:r>
            <a:r>
              <a:rPr lang="en-US" dirty="0">
                <a:ln>
                  <a:solidFill>
                    <a:srgbClr val="92D050"/>
                  </a:solidFill>
                </a:ln>
              </a:rPr>
              <a:t>Join Order </a:t>
            </a:r>
            <a:r>
              <a:rPr lang="en-US" dirty="0" smtClean="0"/>
              <a:t>and </a:t>
            </a:r>
            <a:r>
              <a:rPr lang="en-US" dirty="0">
                <a:ln>
                  <a:solidFill>
                    <a:srgbClr val="92D050"/>
                  </a:solidFill>
                </a:ln>
              </a:rPr>
              <a:t>Join </a:t>
            </a:r>
            <a:r>
              <a:rPr lang="en-US" dirty="0" smtClean="0">
                <a:ln>
                  <a:solidFill>
                    <a:srgbClr val="92D050"/>
                  </a:solidFill>
                </a:ln>
              </a:rPr>
              <a:t>Methods</a:t>
            </a:r>
            <a:r>
              <a:rPr lang="en-US" dirty="0" smtClean="0"/>
              <a:t> (NESTED LOOP, HASH, MERGE)</a:t>
            </a:r>
            <a:br>
              <a:rPr lang="en-US" dirty="0" smtClean="0"/>
            </a:br>
            <a:endParaRPr lang="en-US" dirty="0" smtClean="0"/>
          </a:p>
          <a:p>
            <a:pPr marL="137160" indent="0">
              <a:buNone/>
            </a:pPr>
            <a:r>
              <a:rPr lang="en-US" dirty="0" smtClean="0"/>
              <a:t>=&gt; An incorrect single table cardinality potentially screws up whole </a:t>
            </a:r>
            <a:r>
              <a:rPr lang="en-US" dirty="0">
                <a:ln>
                  <a:solidFill>
                    <a:srgbClr val="92D050"/>
                  </a:solidFill>
                </a:ln>
              </a:rPr>
              <a:t>execution plan</a:t>
            </a:r>
            <a:r>
              <a:rPr lang="en-US" dirty="0" smtClean="0"/>
              <a:t>!   </a:t>
            </a:r>
            <a:endParaRPr lang="en-US" dirty="0"/>
          </a:p>
        </p:txBody>
      </p:sp>
    </p:spTree>
    <p:extLst>
      <p:ext uri="{BB962C8B-B14F-4D97-AF65-F5344CB8AC3E}">
        <p14:creationId xmlns:p14="http://schemas.microsoft.com/office/powerpoint/2010/main" val="1245971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rmAutofit/>
          </a:bodyPr>
          <a:lstStyle/>
          <a:p>
            <a:r>
              <a:rPr lang="en-US" dirty="0" smtClean="0"/>
              <a:t>Oracle joins exactly </a:t>
            </a:r>
            <a:r>
              <a:rPr lang="en-US" dirty="0">
                <a:ln>
                  <a:solidFill>
                    <a:srgbClr val="92D050"/>
                  </a:solidFill>
                </a:ln>
              </a:rPr>
              <a:t>two</a:t>
            </a:r>
            <a:r>
              <a:rPr lang="en-US" dirty="0" smtClean="0"/>
              <a:t> row sources at a time</a:t>
            </a:r>
            <a:br>
              <a:rPr lang="en-US" dirty="0" smtClean="0"/>
            </a:br>
            <a:endParaRPr lang="en-US" dirty="0" smtClean="0"/>
          </a:p>
          <a:p>
            <a:r>
              <a:rPr lang="en-US" dirty="0" smtClean="0"/>
              <a:t>If more than two row sources need to be joined, </a:t>
            </a:r>
            <a:r>
              <a:rPr lang="en-US" dirty="0">
                <a:ln>
                  <a:solidFill>
                    <a:srgbClr val="92D050"/>
                  </a:solidFill>
                </a:ln>
              </a:rPr>
              <a:t>multiple</a:t>
            </a:r>
            <a:r>
              <a:rPr lang="en-US" dirty="0" smtClean="0"/>
              <a:t> join operations are required</a:t>
            </a:r>
            <a:br>
              <a:rPr lang="en-US" dirty="0" smtClean="0"/>
            </a:br>
            <a:endParaRPr lang="en-US" dirty="0" smtClean="0"/>
          </a:p>
          <a:p>
            <a:pPr>
              <a:lnSpc>
                <a:spcPct val="200000"/>
              </a:lnSpc>
            </a:pPr>
            <a:r>
              <a:rPr lang="en-US" dirty="0" smtClean="0"/>
              <a:t>Many different </a:t>
            </a:r>
            <a:r>
              <a:rPr lang="en-US" dirty="0" smtClean="0">
                <a:ln>
                  <a:solidFill>
                    <a:srgbClr val="92D050"/>
                  </a:solidFill>
                </a:ln>
              </a:rPr>
              <a:t>join orders</a:t>
            </a:r>
            <a:r>
              <a:rPr lang="en-US" dirty="0" smtClean="0"/>
              <a:t> possible (factorial!)</a:t>
            </a:r>
          </a:p>
        </p:txBody>
      </p:sp>
    </p:spTree>
    <p:extLst>
      <p:ext uri="{BB962C8B-B14F-4D97-AF65-F5344CB8AC3E}">
        <p14:creationId xmlns:p14="http://schemas.microsoft.com/office/powerpoint/2010/main" val="1651192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rmAutofit/>
          </a:bodyPr>
          <a:lstStyle/>
          <a:p>
            <a:r>
              <a:rPr lang="en-US" dirty="0" smtClean="0"/>
              <a:t>Tree shape of execution plan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420888"/>
            <a:ext cx="4173237" cy="41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4283968" y="4005064"/>
            <a:ext cx="1800200" cy="792088"/>
          </a:xfrm>
          <a:prstGeom prst="ellipse">
            <a:avLst/>
          </a:prstGeom>
          <a:noFill/>
          <a:ln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3426434" y="2383255"/>
            <a:ext cx="1800200" cy="792088"/>
          </a:xfrm>
          <a:prstGeom prst="ellipse">
            <a:avLst/>
          </a:prstGeom>
          <a:noFill/>
          <a:ln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p:cNvSpPr/>
          <p:nvPr/>
        </p:nvSpPr>
        <p:spPr>
          <a:xfrm>
            <a:off x="4067944" y="5445223"/>
            <a:ext cx="2160240" cy="1296145"/>
          </a:xfrm>
          <a:prstGeom prst="ellipse">
            <a:avLst/>
          </a:prstGeom>
          <a:noFill/>
          <a:ln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p:cNvSpPr/>
          <p:nvPr/>
        </p:nvSpPr>
        <p:spPr>
          <a:xfrm>
            <a:off x="3453730" y="3753035"/>
            <a:ext cx="2342406" cy="1296145"/>
          </a:xfrm>
          <a:prstGeom prst="ellipse">
            <a:avLst/>
          </a:prstGeom>
          <a:noFill/>
          <a:ln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84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Autofit/>
          </a:bodyPr>
          <a:lstStyle/>
          <a:p>
            <a:r>
              <a:rPr lang="en-US" dirty="0" smtClean="0"/>
              <a:t>Challenges</a:t>
            </a:r>
            <a:br>
              <a:rPr lang="en-US" dirty="0" smtClean="0"/>
            </a:br>
            <a:endParaRPr lang="en-US" dirty="0" smtClean="0"/>
          </a:p>
          <a:p>
            <a:pPr lvl="1"/>
            <a:r>
              <a:rPr lang="en-US" sz="2800" dirty="0" smtClean="0"/>
              <a:t>Getting the </a:t>
            </a:r>
            <a:r>
              <a:rPr lang="en-US" sz="2800" dirty="0" smtClean="0">
                <a:ln>
                  <a:solidFill>
                    <a:srgbClr val="92D050"/>
                  </a:solidFill>
                </a:ln>
              </a:rPr>
              <a:t>join selectivity</a:t>
            </a:r>
            <a:r>
              <a:rPr lang="en-US" sz="2800" dirty="0" smtClean="0"/>
              <a:t> right!</a:t>
            </a:r>
            <a:br>
              <a:rPr lang="en-US" sz="2800" dirty="0" smtClean="0"/>
            </a:br>
            <a:endParaRPr lang="en-US" sz="2800" dirty="0" smtClean="0"/>
          </a:p>
          <a:p>
            <a:pPr lvl="1"/>
            <a:r>
              <a:rPr lang="en-US" dirty="0" smtClean="0"/>
              <a:t>A join can mean anything between </a:t>
            </a:r>
            <a:r>
              <a:rPr lang="en-US" dirty="0">
                <a:ln>
                  <a:solidFill>
                    <a:srgbClr val="92D050"/>
                  </a:solidFill>
                </a:ln>
              </a:rPr>
              <a:t>no rows </a:t>
            </a:r>
            <a:r>
              <a:rPr lang="en-US" dirty="0" smtClean="0"/>
              <a:t>and a </a:t>
            </a:r>
            <a:r>
              <a:rPr lang="en-US" dirty="0">
                <a:ln>
                  <a:solidFill>
                    <a:srgbClr val="92D050"/>
                  </a:solidFill>
                </a:ln>
              </a:rPr>
              <a:t>Cartesian</a:t>
            </a:r>
            <a:r>
              <a:rPr lang="en-US" dirty="0" smtClean="0"/>
              <a:t> product</a:t>
            </a:r>
          </a:p>
        </p:txBody>
      </p:sp>
    </p:spTree>
    <p:extLst>
      <p:ext uri="{BB962C8B-B14F-4D97-AF65-F5344CB8AC3E}">
        <p14:creationId xmlns:p14="http://schemas.microsoft.com/office/powerpoint/2010/main" val="1601439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Autofit/>
          </a:bodyPr>
          <a:lstStyle/>
          <a:p>
            <a:r>
              <a:rPr lang="en-US" dirty="0"/>
              <a:t>Getting the </a:t>
            </a:r>
            <a:r>
              <a:rPr lang="en-US" dirty="0">
                <a:ln>
                  <a:solidFill>
                    <a:srgbClr val="92D050"/>
                  </a:solidFill>
                </a:ln>
              </a:rPr>
              <a:t>join selectivity</a:t>
            </a:r>
            <a:r>
              <a:rPr lang="en-US" dirty="0"/>
              <a:t> </a:t>
            </a:r>
            <a:r>
              <a:rPr lang="en-US" dirty="0" smtClean="0"/>
              <a:t>right</a:t>
            </a:r>
          </a:p>
        </p:txBody>
      </p:sp>
      <p:sp>
        <p:nvSpPr>
          <p:cNvPr id="4" name="Rechteck 3"/>
          <p:cNvSpPr/>
          <p:nvPr/>
        </p:nvSpPr>
        <p:spPr>
          <a:xfrm>
            <a:off x="3017210" y="5266695"/>
            <a:ext cx="936104"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T1</a:t>
            </a:r>
            <a:endParaRPr lang="de-DE" dirty="0"/>
          </a:p>
        </p:txBody>
      </p:sp>
      <p:sp>
        <p:nvSpPr>
          <p:cNvPr id="5" name="Rechteck 4"/>
          <p:cNvSpPr/>
          <p:nvPr/>
        </p:nvSpPr>
        <p:spPr>
          <a:xfrm>
            <a:off x="5023421" y="5266695"/>
            <a:ext cx="936104"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T2</a:t>
            </a:r>
            <a:endParaRPr lang="de-DE" dirty="0"/>
          </a:p>
        </p:txBody>
      </p:sp>
      <p:sp>
        <p:nvSpPr>
          <p:cNvPr id="6" name="Rechteck 5"/>
          <p:cNvSpPr/>
          <p:nvPr/>
        </p:nvSpPr>
        <p:spPr>
          <a:xfrm>
            <a:off x="4046633" y="3250471"/>
            <a:ext cx="936104" cy="12241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T1, T2</a:t>
            </a:r>
            <a:endParaRPr lang="de-DE" dirty="0"/>
          </a:p>
        </p:txBody>
      </p:sp>
      <p:cxnSp>
        <p:nvCxnSpPr>
          <p:cNvPr id="8" name="Gerade Verbindung mit Pfeil 7"/>
          <p:cNvCxnSpPr>
            <a:stCxn id="6" idx="2"/>
            <a:endCxn id="4" idx="0"/>
          </p:cNvCxnSpPr>
          <p:nvPr/>
        </p:nvCxnSpPr>
        <p:spPr>
          <a:xfrm flipH="1">
            <a:off x="3485262" y="4474607"/>
            <a:ext cx="1029423" cy="7920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6" idx="2"/>
            <a:endCxn id="5" idx="0"/>
          </p:cNvCxnSpPr>
          <p:nvPr/>
        </p:nvCxnSpPr>
        <p:spPr>
          <a:xfrm>
            <a:off x="4514685" y="4474607"/>
            <a:ext cx="976788" cy="7920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a:endCxn id="6" idx="0"/>
          </p:cNvCxnSpPr>
          <p:nvPr/>
        </p:nvCxnSpPr>
        <p:spPr>
          <a:xfrm>
            <a:off x="3017210" y="2132856"/>
            <a:ext cx="1497475" cy="1117615"/>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1577050" y="5451361"/>
            <a:ext cx="1440160" cy="369332"/>
          </a:xfrm>
          <a:prstGeom prst="rect">
            <a:avLst/>
          </a:prstGeom>
          <a:noFill/>
        </p:spPr>
        <p:txBody>
          <a:bodyPr wrap="square" rtlCol="0">
            <a:spAutoFit/>
          </a:bodyPr>
          <a:lstStyle/>
          <a:p>
            <a:r>
              <a:rPr lang="en-US" dirty="0" smtClean="0"/>
              <a:t>1,000 rows</a:t>
            </a:r>
            <a:endParaRPr lang="en-US" dirty="0"/>
          </a:p>
        </p:txBody>
      </p:sp>
      <p:sp>
        <p:nvSpPr>
          <p:cNvPr id="11" name="Textfeld 10"/>
          <p:cNvSpPr txBox="1"/>
          <p:nvPr/>
        </p:nvSpPr>
        <p:spPr>
          <a:xfrm>
            <a:off x="6156176" y="5451361"/>
            <a:ext cx="1440160" cy="369332"/>
          </a:xfrm>
          <a:prstGeom prst="rect">
            <a:avLst/>
          </a:prstGeom>
          <a:noFill/>
        </p:spPr>
        <p:txBody>
          <a:bodyPr wrap="square" rtlCol="0">
            <a:spAutoFit/>
          </a:bodyPr>
          <a:lstStyle/>
          <a:p>
            <a:r>
              <a:rPr lang="en-US" dirty="0" smtClean="0"/>
              <a:t>1,000 rows</a:t>
            </a:r>
            <a:endParaRPr lang="en-US" dirty="0"/>
          </a:p>
        </p:txBody>
      </p:sp>
      <p:sp>
        <p:nvSpPr>
          <p:cNvPr id="12" name="Textfeld 11"/>
          <p:cNvSpPr txBox="1"/>
          <p:nvPr/>
        </p:nvSpPr>
        <p:spPr>
          <a:xfrm>
            <a:off x="5081647" y="4105275"/>
            <a:ext cx="1440160" cy="369332"/>
          </a:xfrm>
          <a:prstGeom prst="rect">
            <a:avLst/>
          </a:prstGeom>
          <a:noFill/>
        </p:spPr>
        <p:txBody>
          <a:bodyPr wrap="square" rtlCol="0">
            <a:spAutoFit/>
          </a:bodyPr>
          <a:lstStyle/>
          <a:p>
            <a:r>
              <a:rPr lang="en-US" dirty="0" smtClean="0"/>
              <a:t>0 rows</a:t>
            </a:r>
            <a:endParaRPr lang="en-US" dirty="0"/>
          </a:p>
        </p:txBody>
      </p:sp>
      <p:sp>
        <p:nvSpPr>
          <p:cNvPr id="13" name="Textfeld 12"/>
          <p:cNvSpPr txBox="1"/>
          <p:nvPr/>
        </p:nvSpPr>
        <p:spPr>
          <a:xfrm>
            <a:off x="5777683" y="3561668"/>
            <a:ext cx="1739893" cy="369332"/>
          </a:xfrm>
          <a:prstGeom prst="rect">
            <a:avLst/>
          </a:prstGeom>
          <a:noFill/>
        </p:spPr>
        <p:txBody>
          <a:bodyPr wrap="square" rtlCol="0">
            <a:spAutoFit/>
          </a:bodyPr>
          <a:lstStyle/>
          <a:p>
            <a:r>
              <a:rPr lang="en-US" dirty="0" smtClean="0"/>
              <a:t>1,000,000 rows</a:t>
            </a:r>
            <a:endParaRPr lang="en-US" dirty="0"/>
          </a:p>
        </p:txBody>
      </p:sp>
    </p:spTree>
    <p:extLst>
      <p:ext uri="{BB962C8B-B14F-4D97-AF65-F5344CB8AC3E}">
        <p14:creationId xmlns:p14="http://schemas.microsoft.com/office/powerpoint/2010/main" val="38749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00000" y="10000"/>
                                    </p:animScale>
                                  </p:childTnLst>
                                </p:cTn>
                              </p:par>
                              <p:par>
                                <p:cTn id="7" presetID="42" presetClass="path" presetSubtype="0" accel="50000" decel="50000" fill="hold" grpId="1" nodeType="withEffect">
                                  <p:stCondLst>
                                    <p:cond delay="0"/>
                                  </p:stCondLst>
                                  <p:childTnLst>
                                    <p:animMotion origin="layout" path="M 1.66667E-6 3.9963E-6 L 0.00052 0.06822 " pathEditMode="relative" rAng="0" ptsTypes="AA">
                                      <p:cBhvr>
                                        <p:cTn id="8" dur="2000" fill="hold"/>
                                        <p:tgtEl>
                                          <p:spTgt spid="6"/>
                                        </p:tgtEl>
                                        <p:attrNameLst>
                                          <p:attrName>ppt_x</p:attrName>
                                          <p:attrName>ppt_y</p:attrName>
                                        </p:attrNameLst>
                                      </p:cBhvr>
                                      <p:rCtr x="17" y="3400"/>
                                    </p:animMotion>
                                  </p:childTnLst>
                                </p:cTn>
                              </p:par>
                              <p:par>
                                <p:cTn id="9" presetID="42" presetClass="path" presetSubtype="0" accel="50000" decel="50000" fill="hold" nodeType="withEffect">
                                  <p:stCondLst>
                                    <p:cond delay="0"/>
                                  </p:stCondLst>
                                  <p:childTnLst>
                                    <p:animMotion origin="layout" path="M 1.94444E-6 2.58094E-6 L 0.00312 0.14107 " pathEditMode="relative" rAng="0" ptsTypes="AA">
                                      <p:cBhvr>
                                        <p:cTn id="10" dur="2000" fill="hold"/>
                                        <p:tgtEl>
                                          <p:spTgt spid="9"/>
                                        </p:tgtEl>
                                        <p:attrNameLst>
                                          <p:attrName>ppt_x</p:attrName>
                                          <p:attrName>ppt_y</p:attrName>
                                        </p:attrNameLst>
                                      </p:cBhvr>
                                      <p:rCtr x="156" y="7054"/>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6"/>
                                        </p:tgtEl>
                                      </p:cBhvr>
                                      <p:by x="100000" y="1000000"/>
                                    </p:animScale>
                                  </p:childTnLst>
                                </p:cTn>
                              </p:par>
                              <p:par>
                                <p:cTn id="19" presetID="10" presetClass="exit" presetSubtype="0" fill="hold" grpId="1" nodeType="with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par>
                                <p:cTn id="22" presetID="42" presetClass="path" presetSubtype="0" accel="50000" decel="50000" fill="hold" grpId="3" nodeType="withEffect">
                                  <p:stCondLst>
                                    <p:cond delay="0"/>
                                  </p:stCondLst>
                                  <p:childTnLst>
                                    <p:animMotion origin="layout" path="M 0.00052 0.06822 L 0.00104 3.14524E-6 " pathEditMode="relative" rAng="0" ptsTypes="AA">
                                      <p:cBhvr>
                                        <p:cTn id="23" dur="2000" fill="hold"/>
                                        <p:tgtEl>
                                          <p:spTgt spid="6"/>
                                        </p:tgtEl>
                                        <p:attrNameLst>
                                          <p:attrName>ppt_x</p:attrName>
                                          <p:attrName>ppt_y</p:attrName>
                                        </p:attrNameLst>
                                      </p:cBhvr>
                                      <p:rCtr x="17" y="-3423"/>
                                    </p:animMotion>
                                  </p:childTnLst>
                                </p:cTn>
                              </p:par>
                              <p:par>
                                <p:cTn id="24" presetID="42" presetClass="path" presetSubtype="0" accel="50000" decel="50000" fill="hold" nodeType="withEffect">
                                  <p:stCondLst>
                                    <p:cond delay="0"/>
                                  </p:stCondLst>
                                  <p:childTnLst>
                                    <p:animMotion origin="layout" path="M 0.00313 0.14108 L 0.00469 0.00717 " pathEditMode="relative" rAng="0" ptsTypes="AA">
                                      <p:cBhvr>
                                        <p:cTn id="25" dur="2000" fill="hold"/>
                                        <p:tgtEl>
                                          <p:spTgt spid="9"/>
                                        </p:tgtEl>
                                        <p:attrNameLst>
                                          <p:attrName>ppt_x</p:attrName>
                                          <p:attrName>ppt_y</p:attrName>
                                        </p:attrNameLst>
                                      </p:cBhvr>
                                      <p:rCtr x="69" y="-6707"/>
                                    </p:animMotion>
                                  </p:childTnLst>
                                </p:cTn>
                              </p:par>
                            </p:childTnLst>
                          </p:cTn>
                        </p:par>
                        <p:par>
                          <p:cTn id="26" fill="hold">
                            <p:stCondLst>
                              <p:cond delay="2000"/>
                            </p:stCondLst>
                            <p:childTnLst>
                              <p:par>
                                <p:cTn id="27" presetID="6" presetClass="emph" presetSubtype="0" fill="hold" grpId="4" nodeType="afterEffect">
                                  <p:stCondLst>
                                    <p:cond delay="0"/>
                                  </p:stCondLst>
                                  <p:childTnLst>
                                    <p:animScale>
                                      <p:cBhvr>
                                        <p:cTn id="28" dur="2000" fill="hold"/>
                                        <p:tgtEl>
                                          <p:spTgt spid="6"/>
                                        </p:tgtEl>
                                      </p:cBhvr>
                                      <p:by x="200000" y="200000"/>
                                    </p:animScale>
                                  </p:childTnLst>
                                </p:cTn>
                              </p:par>
                              <p:par>
                                <p:cTn id="29" presetID="42" presetClass="path" presetSubtype="0" accel="50000" decel="50000" fill="hold" grpId="5" nodeType="withEffect">
                                  <p:stCondLst>
                                    <p:cond delay="0"/>
                                  </p:stCondLst>
                                  <p:childTnLst>
                                    <p:animMotion origin="layout" path="M 0.00104 3.9963E-6 L 0.00156 -0.08904 " pathEditMode="relative" rAng="0" ptsTypes="AA">
                                      <p:cBhvr>
                                        <p:cTn id="30" dur="2000" fill="hold"/>
                                        <p:tgtEl>
                                          <p:spTgt spid="6"/>
                                        </p:tgtEl>
                                        <p:attrNameLst>
                                          <p:attrName>ppt_x</p:attrName>
                                          <p:attrName>ppt_y</p:attrName>
                                        </p:attrNameLst>
                                      </p:cBhvr>
                                      <p:rCtr x="17" y="-4463"/>
                                    </p:animMotion>
                                  </p:childTnLst>
                                </p:cTn>
                              </p:par>
                              <p:par>
                                <p:cTn id="31" presetID="42" presetClass="path" presetSubtype="0" accel="50000" decel="50000" fill="hold" nodeType="withEffect">
                                  <p:stCondLst>
                                    <p:cond delay="0"/>
                                  </p:stCondLst>
                                  <p:childTnLst>
                                    <p:animMotion origin="layout" path="M 0.00469 0.00717 L 0.00938 -0.1864 " pathEditMode="relative" rAng="0" ptsTypes="AA">
                                      <p:cBhvr>
                                        <p:cTn id="32" dur="2000" fill="hold"/>
                                        <p:tgtEl>
                                          <p:spTgt spid="9"/>
                                        </p:tgtEl>
                                        <p:attrNameLst>
                                          <p:attrName>ppt_x</p:attrName>
                                          <p:attrName>ppt_y</p:attrName>
                                        </p:attrNameLst>
                                      </p:cBhvr>
                                      <p:rCtr x="226" y="-9690"/>
                                    </p:animMotion>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6" grpId="5" animBg="1"/>
      <p:bldP spid="12" grpId="0"/>
      <p:bldP spid="12"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Autofit/>
          </a:bodyPr>
          <a:lstStyle/>
          <a:p>
            <a:r>
              <a:rPr lang="en-US" dirty="0"/>
              <a:t>Getting the </a:t>
            </a:r>
            <a:r>
              <a:rPr lang="en-US" dirty="0">
                <a:ln>
                  <a:solidFill>
                    <a:srgbClr val="92D050"/>
                  </a:solidFill>
                </a:ln>
              </a:rPr>
              <a:t>join </a:t>
            </a:r>
            <a:r>
              <a:rPr lang="en-US" dirty="0" smtClean="0">
                <a:ln>
                  <a:solidFill>
                    <a:srgbClr val="92D050"/>
                  </a:solidFill>
                </a:ln>
              </a:rPr>
              <a:t>cardinality</a:t>
            </a:r>
            <a:r>
              <a:rPr lang="en-US" dirty="0" smtClean="0"/>
              <a:t> right</a:t>
            </a:r>
          </a:p>
        </p:txBody>
      </p:sp>
      <p:sp>
        <p:nvSpPr>
          <p:cNvPr id="4" name="Rechteck 3"/>
          <p:cNvSpPr/>
          <p:nvPr/>
        </p:nvSpPr>
        <p:spPr>
          <a:xfrm>
            <a:off x="3017210" y="5266695"/>
            <a:ext cx="936104"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T1</a:t>
            </a:r>
            <a:endParaRPr lang="de-DE" dirty="0"/>
          </a:p>
        </p:txBody>
      </p:sp>
      <p:sp>
        <p:nvSpPr>
          <p:cNvPr id="5" name="Rechteck 4"/>
          <p:cNvSpPr/>
          <p:nvPr/>
        </p:nvSpPr>
        <p:spPr>
          <a:xfrm>
            <a:off x="5023421" y="5266695"/>
            <a:ext cx="936104" cy="86409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T2</a:t>
            </a:r>
            <a:endParaRPr lang="de-DE" dirty="0"/>
          </a:p>
        </p:txBody>
      </p:sp>
      <p:sp>
        <p:nvSpPr>
          <p:cNvPr id="6" name="Rechteck 5"/>
          <p:cNvSpPr/>
          <p:nvPr/>
        </p:nvSpPr>
        <p:spPr>
          <a:xfrm>
            <a:off x="4046633" y="3250471"/>
            <a:ext cx="936104" cy="122413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T1, T2</a:t>
            </a:r>
            <a:endParaRPr lang="de-DE" dirty="0"/>
          </a:p>
        </p:txBody>
      </p:sp>
      <p:cxnSp>
        <p:nvCxnSpPr>
          <p:cNvPr id="8" name="Gerade Verbindung mit Pfeil 7"/>
          <p:cNvCxnSpPr>
            <a:stCxn id="6" idx="2"/>
            <a:endCxn id="4" idx="0"/>
          </p:cNvCxnSpPr>
          <p:nvPr/>
        </p:nvCxnSpPr>
        <p:spPr>
          <a:xfrm flipH="1">
            <a:off x="3485262" y="4474607"/>
            <a:ext cx="1029423" cy="7920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a:stCxn id="6" idx="2"/>
            <a:endCxn id="5" idx="0"/>
          </p:cNvCxnSpPr>
          <p:nvPr/>
        </p:nvCxnSpPr>
        <p:spPr>
          <a:xfrm>
            <a:off x="4514685" y="4474607"/>
            <a:ext cx="976788" cy="792088"/>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3017210" y="2132856"/>
            <a:ext cx="1497475" cy="1117615"/>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5796136" y="2691663"/>
            <a:ext cx="3096344" cy="1815882"/>
          </a:xfrm>
          <a:prstGeom prst="rect">
            <a:avLst/>
          </a:prstGeom>
          <a:noFill/>
          <a:ln>
            <a:solidFill>
              <a:srgbClr val="FFFF00"/>
            </a:solidFill>
          </a:ln>
        </p:spPr>
        <p:txBody>
          <a:bodyPr wrap="square" rtlCol="0">
            <a:spAutoFit/>
          </a:bodyPr>
          <a:lstStyle/>
          <a:p>
            <a:r>
              <a:rPr lang="en-US" sz="2800" dirty="0" smtClean="0"/>
              <a:t>Join cardinality =</a:t>
            </a:r>
            <a:br>
              <a:rPr lang="en-US" sz="2800" dirty="0" smtClean="0"/>
            </a:br>
            <a:r>
              <a:rPr lang="en-US" sz="2800" dirty="0" smtClean="0"/>
              <a:t>Cardinality T1 *</a:t>
            </a:r>
            <a:br>
              <a:rPr lang="en-US" sz="2800" dirty="0" smtClean="0"/>
            </a:br>
            <a:r>
              <a:rPr lang="en-US" sz="2800" dirty="0" smtClean="0"/>
              <a:t>Cardinality T2 *</a:t>
            </a:r>
            <a:br>
              <a:rPr lang="en-US" sz="2800" dirty="0" smtClean="0"/>
            </a:br>
            <a:r>
              <a:rPr lang="en-US" sz="2800" dirty="0" smtClean="0"/>
              <a:t>Join selectivity</a:t>
            </a:r>
            <a:endParaRPr lang="en-US" sz="2800" dirty="0"/>
          </a:p>
        </p:txBody>
      </p:sp>
    </p:spTree>
    <p:extLst>
      <p:ext uri="{BB962C8B-B14F-4D97-AF65-F5344CB8AC3E}">
        <p14:creationId xmlns:p14="http://schemas.microsoft.com/office/powerpoint/2010/main" val="160873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00000" y="20000"/>
                                    </p:animScale>
                                  </p:childTnLst>
                                </p:cTn>
                              </p:par>
                              <p:par>
                                <p:cTn id="7" presetID="42" presetClass="path" presetSubtype="0" accel="50000" decel="50000" fill="hold" grpId="1" nodeType="withEffect">
                                  <p:stCondLst>
                                    <p:cond delay="0"/>
                                  </p:stCondLst>
                                  <p:childTnLst>
                                    <p:animMotion origin="layout" path="M -4.44444E-6 2.31267E-7 L 0.00087 -0.04741 " pathEditMode="relative" rAng="0" ptsTypes="AA">
                                      <p:cBhvr>
                                        <p:cTn id="8" dur="2000" fill="hold"/>
                                        <p:tgtEl>
                                          <p:spTgt spid="4"/>
                                        </p:tgtEl>
                                        <p:attrNameLst>
                                          <p:attrName>ppt_x</p:attrName>
                                          <p:attrName>ppt_y</p:attrName>
                                        </p:attrNameLst>
                                      </p:cBhvr>
                                      <p:rCtr x="35" y="-2382"/>
                                    </p:animMotion>
                                  </p:childTnLst>
                                </p:cTn>
                              </p:par>
                              <p:par>
                                <p:cTn id="9" presetID="42" presetClass="path" presetSubtype="0" accel="50000" decel="50000" fill="hold" nodeType="withEffect">
                                  <p:stCondLst>
                                    <p:cond delay="0"/>
                                  </p:stCondLst>
                                  <p:childTnLst>
                                    <p:animMotion origin="layout" path="M 1.94444E-6 2.58094E-6 L 0.00312 0.14107 " pathEditMode="relative" rAng="0" ptsTypes="AA">
                                      <p:cBhvr>
                                        <p:cTn id="10" dur="2000" fill="hold"/>
                                        <p:tgtEl>
                                          <p:spTgt spid="11"/>
                                        </p:tgtEl>
                                        <p:attrNameLst>
                                          <p:attrName>ppt_x</p:attrName>
                                          <p:attrName>ppt_y</p:attrName>
                                        </p:attrNameLst>
                                      </p:cBhvr>
                                      <p:rCtr x="156" y="7054"/>
                                    </p:animMotion>
                                  </p:childTnLst>
                                </p:cTn>
                              </p:par>
                              <p:par>
                                <p:cTn id="11" presetID="6" presetClass="emph" presetSubtype="0" fill="hold" grpId="0" nodeType="withEffect">
                                  <p:stCondLst>
                                    <p:cond delay="0"/>
                                  </p:stCondLst>
                                  <p:childTnLst>
                                    <p:animScale>
                                      <p:cBhvr>
                                        <p:cTn id="12" dur="2000" fill="hold"/>
                                        <p:tgtEl>
                                          <p:spTgt spid="6"/>
                                        </p:tgtEl>
                                      </p:cBhvr>
                                      <p:by x="100000" y="20000"/>
                                    </p:animScale>
                                  </p:childTnLst>
                                </p:cTn>
                              </p:par>
                              <p:par>
                                <p:cTn id="13" presetID="42" presetClass="path" presetSubtype="0" accel="50000" decel="50000" fill="hold" grpId="1" nodeType="withEffect">
                                  <p:stCondLst>
                                    <p:cond delay="0"/>
                                  </p:stCondLst>
                                  <p:childTnLst>
                                    <p:animMotion origin="layout" path="M 0 -3.45051E-6 L -0.00156 0.07332 " pathEditMode="relative" rAng="0" ptsTypes="AA">
                                      <p:cBhvr>
                                        <p:cTn id="14" dur="2000" fill="hold"/>
                                        <p:tgtEl>
                                          <p:spTgt spid="6"/>
                                        </p:tgtEl>
                                        <p:attrNameLst>
                                          <p:attrName>ppt_x</p:attrName>
                                          <p:attrName>ppt_y</p:attrName>
                                        </p:attrNameLst>
                                      </p:cBhvr>
                                      <p:rCtr x="-87" y="3654"/>
                                    </p:animMotion>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5"/>
                                        </p:tgtEl>
                                      </p:cBhvr>
                                      <p:by x="100000" y="50000"/>
                                    </p:animScale>
                                  </p:childTnLst>
                                </p:cTn>
                              </p:par>
                              <p:par>
                                <p:cTn id="19" presetID="42" presetClass="path" presetSubtype="0" accel="50000" decel="50000" fill="hold" grpId="1" nodeType="withEffect">
                                  <p:stCondLst>
                                    <p:cond delay="0"/>
                                  </p:stCondLst>
                                  <p:childTnLst>
                                    <p:animMotion origin="layout" path="M -5.55556E-7 2.31267E-7 L 0.00191 -0.037 " pathEditMode="relative" rAng="0" ptsTypes="AA">
                                      <p:cBhvr>
                                        <p:cTn id="20" dur="2000" fill="hold"/>
                                        <p:tgtEl>
                                          <p:spTgt spid="5"/>
                                        </p:tgtEl>
                                        <p:attrNameLst>
                                          <p:attrName>ppt_x</p:attrName>
                                          <p:attrName>ppt_y</p:attrName>
                                        </p:attrNameLst>
                                      </p:cBhvr>
                                      <p:rCtr x="87" y="-1850"/>
                                    </p:animMotion>
                                  </p:childTnLst>
                                </p:cTn>
                              </p:par>
                              <p:par>
                                <p:cTn id="21" presetID="42" presetClass="path" presetSubtype="0" accel="50000" decel="50000" fill="hold" nodeType="withEffect">
                                  <p:stCondLst>
                                    <p:cond delay="0"/>
                                  </p:stCondLst>
                                  <p:childTnLst>
                                    <p:animMotion origin="layout" path="M 0.00312 0.14107 L 0.00156 0.15981 " pathEditMode="relative" rAng="0" ptsTypes="AA">
                                      <p:cBhvr>
                                        <p:cTn id="22" dur="2000" fill="hold"/>
                                        <p:tgtEl>
                                          <p:spTgt spid="11"/>
                                        </p:tgtEl>
                                        <p:attrNameLst>
                                          <p:attrName>ppt_x</p:attrName>
                                          <p:attrName>ppt_y</p:attrName>
                                        </p:attrNameLst>
                                      </p:cBhvr>
                                      <p:rCtr x="-87" y="925"/>
                                    </p:animMotion>
                                  </p:childTnLst>
                                </p:cTn>
                              </p:par>
                              <p:par>
                                <p:cTn id="23" presetID="6" presetClass="emph" presetSubtype="0" fill="hold" grpId="2" nodeType="withEffect">
                                  <p:stCondLst>
                                    <p:cond delay="0"/>
                                  </p:stCondLst>
                                  <p:childTnLst>
                                    <p:animScale>
                                      <p:cBhvr>
                                        <p:cTn id="24" dur="2000" fill="hold"/>
                                        <p:tgtEl>
                                          <p:spTgt spid="6"/>
                                        </p:tgtEl>
                                      </p:cBhvr>
                                      <p:by x="100000" y="1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6" grpId="2"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ABOUT ME</a:t>
            </a:r>
            <a:endParaRPr lang="de-DE" dirty="0"/>
          </a:p>
        </p:txBody>
      </p:sp>
      <p:sp>
        <p:nvSpPr>
          <p:cNvPr id="3" name="Inhaltsplatzhalter 2"/>
          <p:cNvSpPr>
            <a:spLocks noGrp="1"/>
          </p:cNvSpPr>
          <p:nvPr>
            <p:ph idx="1"/>
          </p:nvPr>
        </p:nvSpPr>
        <p:spPr/>
        <p:txBody>
          <a:bodyPr>
            <a:noAutofit/>
          </a:bodyPr>
          <a:lstStyle/>
          <a:p>
            <a:pPr>
              <a:lnSpc>
                <a:spcPct val="120000"/>
              </a:lnSpc>
            </a:pPr>
            <a:r>
              <a:rPr lang="en-US" dirty="0" smtClean="0"/>
              <a:t>Independent consultant</a:t>
            </a:r>
          </a:p>
          <a:p>
            <a:pPr lvl="1">
              <a:lnSpc>
                <a:spcPct val="120000"/>
              </a:lnSpc>
            </a:pPr>
            <a:r>
              <a:rPr lang="en-US" dirty="0" smtClean="0"/>
              <a:t>Available for consulting</a:t>
            </a:r>
          </a:p>
          <a:p>
            <a:pPr lvl="1">
              <a:lnSpc>
                <a:spcPct val="120000"/>
              </a:lnSpc>
            </a:pPr>
            <a:r>
              <a:rPr lang="en-US" dirty="0" smtClean="0"/>
              <a:t>In-house workshops</a:t>
            </a:r>
          </a:p>
          <a:p>
            <a:pPr lvl="2">
              <a:lnSpc>
                <a:spcPct val="120000"/>
              </a:lnSpc>
            </a:pPr>
            <a:r>
              <a:rPr lang="en-US" dirty="0" smtClean="0"/>
              <a:t>Cost-Based Optimizer</a:t>
            </a:r>
          </a:p>
          <a:p>
            <a:pPr lvl="2">
              <a:lnSpc>
                <a:spcPct val="120000"/>
              </a:lnSpc>
            </a:pPr>
            <a:r>
              <a:rPr lang="en-US" dirty="0" smtClean="0"/>
              <a:t>Performance By Design</a:t>
            </a:r>
          </a:p>
          <a:p>
            <a:pPr lvl="1">
              <a:lnSpc>
                <a:spcPct val="120000"/>
              </a:lnSpc>
            </a:pPr>
            <a:r>
              <a:rPr lang="en-US" dirty="0" smtClean="0"/>
              <a:t>Performance Troubleshooting</a:t>
            </a:r>
          </a:p>
          <a:p>
            <a:r>
              <a:rPr lang="en-US" dirty="0" smtClean="0"/>
              <a:t>Oracle ACE Director</a:t>
            </a:r>
            <a:br>
              <a:rPr lang="en-US" dirty="0" smtClean="0"/>
            </a:br>
            <a:endParaRPr lang="en-US" dirty="0" smtClean="0"/>
          </a:p>
          <a:p>
            <a:r>
              <a:rPr lang="en-US" dirty="0" smtClean="0"/>
              <a:t>Member of </a:t>
            </a:r>
            <a:r>
              <a:rPr lang="en-US" dirty="0" err="1" smtClean="0"/>
              <a:t>OakTable</a:t>
            </a:r>
            <a:r>
              <a:rPr lang="en-US" dirty="0" smtClean="0"/>
              <a:t> Network</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445223"/>
            <a:ext cx="2160240" cy="118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5" descr="Expert Oracle Practices - OakTable Amaz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3019" y="1196751"/>
            <a:ext cx="2114666" cy="27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randolf\Oracle\ACE Program\O_ACEDirectorLogo_cl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1" y="4435474"/>
            <a:ext cx="2137453" cy="80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rmAutofit/>
          </a:bodyPr>
          <a:lstStyle/>
          <a:p>
            <a:pPr>
              <a:lnSpc>
                <a:spcPct val="250000"/>
              </a:lnSpc>
            </a:pPr>
            <a:r>
              <a:rPr lang="en-US" dirty="0" smtClean="0"/>
              <a:t>Challenges</a:t>
            </a:r>
          </a:p>
          <a:p>
            <a:pPr lvl="1">
              <a:lnSpc>
                <a:spcPct val="250000"/>
              </a:lnSpc>
            </a:pPr>
            <a:r>
              <a:rPr lang="en-US" dirty="0" smtClean="0"/>
              <a:t>Semi Joins (EXISTS (), = ANY())</a:t>
            </a:r>
          </a:p>
          <a:p>
            <a:pPr lvl="1">
              <a:lnSpc>
                <a:spcPct val="250000"/>
              </a:lnSpc>
            </a:pPr>
            <a:r>
              <a:rPr lang="en-US" dirty="0" smtClean="0"/>
              <a:t>Anti Joins (NOT EXISTS (), &lt;&gt; ALL())</a:t>
            </a:r>
          </a:p>
          <a:p>
            <a:pPr lvl="1">
              <a:lnSpc>
                <a:spcPct val="250000"/>
              </a:lnSpc>
            </a:pPr>
            <a:r>
              <a:rPr lang="en-US" dirty="0" smtClean="0"/>
              <a:t>Non-</a:t>
            </a:r>
            <a:r>
              <a:rPr lang="en-US" dirty="0" err="1" smtClean="0"/>
              <a:t>Equi</a:t>
            </a:r>
            <a:r>
              <a:rPr lang="en-US" dirty="0" smtClean="0"/>
              <a:t> Joins (Range, Unequal etc.)</a:t>
            </a:r>
          </a:p>
        </p:txBody>
      </p:sp>
    </p:spTree>
    <p:extLst>
      <p:ext uri="{BB962C8B-B14F-4D97-AF65-F5344CB8AC3E}">
        <p14:creationId xmlns:p14="http://schemas.microsoft.com/office/powerpoint/2010/main" val="1908717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p:txBody>
          <a:bodyPr>
            <a:normAutofit/>
          </a:bodyPr>
          <a:lstStyle/>
          <a:p>
            <a:r>
              <a:rPr lang="en-US" dirty="0" smtClean="0"/>
              <a:t>Even for the most common form of a join </a:t>
            </a:r>
            <a:br>
              <a:rPr lang="en-US" dirty="0" smtClean="0"/>
            </a:br>
            <a:r>
              <a:rPr lang="en-US" dirty="0" smtClean="0"/>
              <a:t>- the </a:t>
            </a:r>
            <a:r>
              <a:rPr lang="en-US" dirty="0" err="1" smtClean="0">
                <a:ln>
                  <a:solidFill>
                    <a:srgbClr val="92D050"/>
                  </a:solidFill>
                </a:ln>
              </a:rPr>
              <a:t>Equi</a:t>
            </a:r>
            <a:r>
              <a:rPr lang="en-US" dirty="0" smtClean="0">
                <a:ln>
                  <a:solidFill>
                    <a:srgbClr val="92D050"/>
                  </a:solidFill>
                </a:ln>
              </a:rPr>
              <a:t>-Join</a:t>
            </a:r>
            <a:r>
              <a:rPr lang="en-US" dirty="0" smtClean="0"/>
              <a:t> – </a:t>
            </a:r>
            <a:br>
              <a:rPr lang="en-US" dirty="0" smtClean="0"/>
            </a:br>
            <a:r>
              <a:rPr lang="en-US" dirty="0" smtClean="0"/>
              <a:t>there are several challenges</a:t>
            </a:r>
          </a:p>
          <a:p>
            <a:pPr lvl="1">
              <a:lnSpc>
                <a:spcPct val="160000"/>
              </a:lnSpc>
            </a:pPr>
            <a:r>
              <a:rPr lang="en-US" dirty="0" smtClean="0"/>
              <a:t>Non-uniform join column value distribution</a:t>
            </a:r>
          </a:p>
          <a:p>
            <a:pPr lvl="1">
              <a:lnSpc>
                <a:spcPct val="160000"/>
              </a:lnSpc>
            </a:pPr>
            <a:r>
              <a:rPr lang="en-US" dirty="0" smtClean="0"/>
              <a:t>Partially overlapping join columns</a:t>
            </a:r>
          </a:p>
          <a:p>
            <a:pPr lvl="1">
              <a:lnSpc>
                <a:spcPct val="160000"/>
              </a:lnSpc>
            </a:pPr>
            <a:r>
              <a:rPr lang="en-US" dirty="0" smtClean="0"/>
              <a:t>Correlated column values</a:t>
            </a:r>
          </a:p>
          <a:p>
            <a:pPr lvl="1">
              <a:lnSpc>
                <a:spcPct val="160000"/>
              </a:lnSpc>
            </a:pPr>
            <a:r>
              <a:rPr lang="en-US" dirty="0" smtClean="0"/>
              <a:t>Expressions</a:t>
            </a:r>
          </a:p>
          <a:p>
            <a:pPr lvl="1">
              <a:lnSpc>
                <a:spcPct val="160000"/>
              </a:lnSpc>
            </a:pPr>
            <a:r>
              <a:rPr lang="en-US" dirty="0"/>
              <a:t>C</a:t>
            </a:r>
            <a:r>
              <a:rPr lang="en-US" dirty="0" smtClean="0"/>
              <a:t>omplex join expressions (multiple AND, OR)</a:t>
            </a:r>
          </a:p>
        </p:txBody>
      </p:sp>
    </p:spTree>
    <p:extLst>
      <p:ext uri="{BB962C8B-B14F-4D97-AF65-F5344CB8AC3E}">
        <p14:creationId xmlns:p14="http://schemas.microsoft.com/office/powerpoint/2010/main" val="1133515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JOIN CARDINALITY</a:t>
            </a:r>
            <a:endParaRPr lang="de-DE" dirty="0"/>
          </a:p>
        </p:txBody>
      </p:sp>
      <p:sp>
        <p:nvSpPr>
          <p:cNvPr id="3" name="Inhaltsplatzhalter 2"/>
          <p:cNvSpPr>
            <a:spLocks noGrp="1"/>
          </p:cNvSpPr>
          <p:nvPr>
            <p:ph idx="1"/>
          </p:nvPr>
        </p:nvSpPr>
        <p:spPr>
          <a:effectLst>
            <a:outerShdw blurRad="50800" dist="38100" dir="18900000" algn="bl" rotWithShape="0">
              <a:prstClr val="black">
                <a:alpha val="40000"/>
              </a:prstClr>
            </a:outerShdw>
          </a:effectLst>
        </p:spPr>
        <p:txBody>
          <a:bodyPr anchor="ctr">
            <a:normAutofit/>
          </a:bodyPr>
          <a:lstStyle/>
          <a:p>
            <a:pPr marL="137160" indent="0" algn="ctr">
              <a:lnSpc>
                <a:spcPct val="200000"/>
              </a:lnSpc>
              <a:buNone/>
            </a:pPr>
            <a:r>
              <a:rPr lang="en-US" sz="4000" dirty="0" smtClean="0"/>
              <a:t>Demo!</a:t>
            </a:r>
          </a:p>
        </p:txBody>
      </p:sp>
      <p:sp>
        <p:nvSpPr>
          <p:cNvPr id="4" name="Textfeld 3"/>
          <p:cNvSpPr txBox="1"/>
          <p:nvPr/>
        </p:nvSpPr>
        <p:spPr>
          <a:xfrm>
            <a:off x="2771800" y="5877272"/>
            <a:ext cx="5832648" cy="369332"/>
          </a:xfrm>
          <a:prstGeom prst="rect">
            <a:avLst/>
          </a:prstGeom>
          <a:noFill/>
          <a:ln>
            <a:solidFill>
              <a:srgbClr val="FFFF00"/>
            </a:solidFill>
          </a:ln>
        </p:spPr>
        <p:txBody>
          <a:bodyPr wrap="square" rtlCol="0">
            <a:spAutoFit/>
          </a:bodyPr>
          <a:lstStyle/>
          <a:p>
            <a:pPr algn="ctr"/>
            <a:r>
              <a:rPr lang="en-US" dirty="0" err="1" smtClean="0"/>
              <a:t>optimizer_basics_join_cardinality_testcase.sql</a:t>
            </a:r>
            <a:endParaRPr lang="en-US" dirty="0"/>
          </a:p>
        </p:txBody>
      </p:sp>
    </p:spTree>
    <p:extLst>
      <p:ext uri="{BB962C8B-B14F-4D97-AF65-F5344CB8AC3E}">
        <p14:creationId xmlns:p14="http://schemas.microsoft.com/office/powerpoint/2010/main" val="35791365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JOIN CARDINALITY</a:t>
            </a:r>
          </a:p>
        </p:txBody>
      </p:sp>
      <p:sp>
        <p:nvSpPr>
          <p:cNvPr id="3" name="Inhaltsplatzhalter 2"/>
          <p:cNvSpPr>
            <a:spLocks noGrp="1"/>
          </p:cNvSpPr>
          <p:nvPr>
            <p:ph idx="1"/>
          </p:nvPr>
        </p:nvSpPr>
        <p:spPr/>
        <p:txBody>
          <a:bodyPr>
            <a:noAutofit/>
          </a:bodyPr>
          <a:lstStyle/>
          <a:p>
            <a:r>
              <a:rPr lang="en-US" dirty="0" smtClean="0"/>
              <a:t>Influences the </a:t>
            </a:r>
            <a:r>
              <a:rPr lang="en-US" dirty="0">
                <a:ln>
                  <a:solidFill>
                    <a:srgbClr val="92D050"/>
                  </a:solidFill>
                </a:ln>
              </a:rPr>
              <a:t>Join Order </a:t>
            </a:r>
            <a:r>
              <a:rPr lang="en-US" dirty="0" smtClean="0"/>
              <a:t>and </a:t>
            </a:r>
            <a:r>
              <a:rPr lang="en-US" dirty="0">
                <a:ln>
                  <a:solidFill>
                    <a:srgbClr val="92D050"/>
                  </a:solidFill>
                </a:ln>
              </a:rPr>
              <a:t>Join </a:t>
            </a:r>
            <a:r>
              <a:rPr lang="en-US" dirty="0" smtClean="0">
                <a:ln>
                  <a:solidFill>
                    <a:srgbClr val="92D050"/>
                  </a:solidFill>
                </a:ln>
              </a:rPr>
              <a:t>Methods</a:t>
            </a:r>
            <a:r>
              <a:rPr lang="en-US" dirty="0" smtClean="0"/>
              <a:t/>
            </a:r>
            <a:br>
              <a:rPr lang="en-US" dirty="0" smtClean="0"/>
            </a:br>
            <a:r>
              <a:rPr lang="en-US" dirty="0" smtClean="0"/>
              <a:t>(NESTED LOOP, HASH, MERGE)</a:t>
            </a:r>
            <a:br>
              <a:rPr lang="en-US" dirty="0" smtClean="0"/>
            </a:br>
            <a:endParaRPr lang="en-US" dirty="0" smtClean="0"/>
          </a:p>
          <a:p>
            <a:pPr marL="137160" indent="0">
              <a:buNone/>
            </a:pPr>
            <a:r>
              <a:rPr lang="en-US" dirty="0" smtClean="0"/>
              <a:t>=&gt; An incorrect join cardinality/selectivity potentially screws up whole </a:t>
            </a:r>
            <a:r>
              <a:rPr lang="en-US" dirty="0">
                <a:ln>
                  <a:solidFill>
                    <a:srgbClr val="92D050"/>
                  </a:solidFill>
                </a:ln>
              </a:rPr>
              <a:t>execution plan</a:t>
            </a:r>
            <a:r>
              <a:rPr lang="en-US" dirty="0" smtClean="0"/>
              <a:t>!   </a:t>
            </a:r>
            <a:endParaRPr lang="en-US" dirty="0"/>
          </a:p>
        </p:txBody>
      </p:sp>
    </p:spTree>
    <p:extLst>
      <p:ext uri="{BB962C8B-B14F-4D97-AF65-F5344CB8AC3E}">
        <p14:creationId xmlns:p14="http://schemas.microsoft.com/office/powerpoint/2010/main" val="54519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3" name="Inhaltsplatzhalter 2"/>
          <p:cNvSpPr>
            <a:spLocks noGrp="1"/>
          </p:cNvSpPr>
          <p:nvPr>
            <p:ph idx="1"/>
          </p:nvPr>
        </p:nvSpPr>
        <p:spPr/>
        <p:txBody>
          <a:bodyPr>
            <a:noAutofit/>
          </a:bodyPr>
          <a:lstStyle/>
          <a:p>
            <a:r>
              <a:rPr lang="en-US" dirty="0" smtClean="0"/>
              <a:t>Data is organized in blocks</a:t>
            </a:r>
            <a:br>
              <a:rPr lang="en-US" dirty="0" smtClean="0"/>
            </a:br>
            <a:endParaRPr lang="en-US" dirty="0" smtClean="0"/>
          </a:p>
          <a:p>
            <a:r>
              <a:rPr lang="en-US" dirty="0" smtClean="0"/>
              <a:t>Many rows can fit into a single block</a:t>
            </a:r>
            <a:br>
              <a:rPr lang="en-US" dirty="0" smtClean="0"/>
            </a:br>
            <a:endParaRPr lang="en-US" dirty="0" smtClean="0"/>
          </a:p>
          <a:p>
            <a:r>
              <a:rPr lang="en-US" dirty="0" smtClean="0"/>
              <a:t>According to a specific </a:t>
            </a:r>
            <a:r>
              <a:rPr lang="en-US" dirty="0">
                <a:ln>
                  <a:solidFill>
                    <a:srgbClr val="92D050"/>
                  </a:solidFill>
                </a:ln>
              </a:rPr>
              <a:t>access pattern </a:t>
            </a:r>
            <a:r>
              <a:rPr lang="en-US" dirty="0" smtClean="0"/>
              <a:t>data can be either </a:t>
            </a:r>
            <a:r>
              <a:rPr lang="en-US" dirty="0">
                <a:ln>
                  <a:solidFill>
                    <a:srgbClr val="92D050"/>
                  </a:solidFill>
                </a:ln>
              </a:rPr>
              <a:t>scattered</a:t>
            </a:r>
            <a:r>
              <a:rPr lang="en-US" dirty="0" smtClean="0"/>
              <a:t> across many different blocks or </a:t>
            </a:r>
            <a:r>
              <a:rPr lang="en-US" dirty="0">
                <a:ln>
                  <a:solidFill>
                    <a:srgbClr val="92D050"/>
                  </a:solidFill>
                </a:ln>
              </a:rPr>
              <a:t>clustered</a:t>
            </a:r>
            <a:r>
              <a:rPr lang="en-US" dirty="0" smtClean="0"/>
              <a:t> in the same or few blocks</a:t>
            </a:r>
            <a:br>
              <a:rPr lang="en-US" dirty="0" smtClean="0"/>
            </a:br>
            <a:endParaRPr lang="en-US" dirty="0" smtClean="0"/>
          </a:p>
          <a:p>
            <a:r>
              <a:rPr lang="en-US" dirty="0" smtClean="0"/>
              <a:t>Does make a tremendous difference in terms of efficiency of a “Small Job”</a:t>
            </a:r>
          </a:p>
        </p:txBody>
      </p:sp>
    </p:spTree>
    <p:extLst>
      <p:ext uri="{BB962C8B-B14F-4D97-AF65-F5344CB8AC3E}">
        <p14:creationId xmlns:p14="http://schemas.microsoft.com/office/powerpoint/2010/main" val="1771110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5" name="Rechteck 4"/>
          <p:cNvSpPr/>
          <p:nvPr/>
        </p:nvSpPr>
        <p:spPr>
          <a:xfrm>
            <a:off x="4249928" y="166634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230571"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245286"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604097"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855849"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44008"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874446"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winkelte Verbindung 12"/>
          <p:cNvCxnSpPr>
            <a:stCxn id="5" idx="1"/>
            <a:endCxn id="6" idx="0"/>
          </p:cNvCxnSpPr>
          <p:nvPr/>
        </p:nvCxnSpPr>
        <p:spPr>
          <a:xfrm rot="10800000" flipV="1">
            <a:off x="3482600" y="1846360"/>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5" idx="3"/>
            <a:endCxn id="7" idx="0"/>
          </p:cNvCxnSpPr>
          <p:nvPr/>
        </p:nvCxnSpPr>
        <p:spPr>
          <a:xfrm>
            <a:off x="4753984" y="1846360"/>
            <a:ext cx="743330"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0"/>
            <a:endCxn id="6" idx="1"/>
          </p:cNvCxnSpPr>
          <p:nvPr/>
        </p:nvCxnSpPr>
        <p:spPr>
          <a:xfrm rot="5400000" flipH="1" flipV="1">
            <a:off x="2773386" y="2611640"/>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9" idx="0"/>
            <a:endCxn id="6" idx="3"/>
          </p:cNvCxnSpPr>
          <p:nvPr/>
        </p:nvCxnSpPr>
        <p:spPr>
          <a:xfrm rot="16200000" flipV="1">
            <a:off x="3651222" y="2612305"/>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10" idx="0"/>
            <a:endCxn id="7" idx="1"/>
          </p:cNvCxnSpPr>
          <p:nvPr/>
        </p:nvCxnSpPr>
        <p:spPr>
          <a:xfrm rot="5400000" flipH="1" flipV="1">
            <a:off x="4800699" y="2624238"/>
            <a:ext cx="539925" cy="349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0"/>
            <a:endCxn id="7" idx="3"/>
          </p:cNvCxnSpPr>
          <p:nvPr/>
        </p:nvCxnSpPr>
        <p:spPr>
          <a:xfrm rot="16200000" flipV="1">
            <a:off x="5667878" y="2610364"/>
            <a:ext cx="540060" cy="3771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8" idx="3"/>
            <a:endCxn id="9" idx="1"/>
          </p:cNvCxnSpPr>
          <p:nvPr/>
        </p:nvCxnSpPr>
        <p:spPr>
          <a:xfrm>
            <a:off x="3108153" y="3248845"/>
            <a:ext cx="747696"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9" idx="3"/>
            <a:endCxn id="10" idx="1"/>
          </p:cNvCxnSpPr>
          <p:nvPr/>
        </p:nvCxnSpPr>
        <p:spPr>
          <a:xfrm flipV="1">
            <a:off x="4359905" y="3248845"/>
            <a:ext cx="284103"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10" idx="3"/>
            <a:endCxn id="11" idx="1"/>
          </p:cNvCxnSpPr>
          <p:nvPr/>
        </p:nvCxnSpPr>
        <p:spPr>
          <a:xfrm>
            <a:off x="5148064" y="3248845"/>
            <a:ext cx="726382"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1" idx="3"/>
          </p:cNvCxnSpPr>
          <p:nvPr/>
        </p:nvCxnSpPr>
        <p:spPr>
          <a:xfrm flipV="1">
            <a:off x="6378502" y="3248845"/>
            <a:ext cx="1289842"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endCxn id="8" idx="1"/>
          </p:cNvCxnSpPr>
          <p:nvPr/>
        </p:nvCxnSpPr>
        <p:spPr>
          <a:xfrm flipV="1">
            <a:off x="1292426" y="3248845"/>
            <a:ext cx="1311671"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52719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103125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153530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203907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25392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30433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35474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0511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5377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50418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5459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60496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654989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705394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755800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806177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0" name="Gerade Verbindung 79"/>
          <p:cNvCxnSpPr/>
          <p:nvPr/>
        </p:nvCxnSpPr>
        <p:spPr>
          <a:xfrm>
            <a:off x="2876949"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4107878"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a:off x="2876949" y="3717032"/>
            <a:ext cx="302526"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8" idx="2"/>
            <a:endCxn id="63" idx="0"/>
          </p:cNvCxnSpPr>
          <p:nvPr/>
        </p:nvCxnSpPr>
        <p:spPr>
          <a:xfrm flipH="1">
            <a:off x="779222" y="3428865"/>
            <a:ext cx="2076903"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stCxn id="8" idx="2"/>
            <a:endCxn id="72" idx="0"/>
          </p:cNvCxnSpPr>
          <p:nvPr/>
        </p:nvCxnSpPr>
        <p:spPr>
          <a:xfrm>
            <a:off x="2856125" y="3428865"/>
            <a:ext cx="2437751"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a:stCxn id="8" idx="2"/>
            <a:endCxn id="67" idx="0"/>
          </p:cNvCxnSpPr>
          <p:nvPr/>
        </p:nvCxnSpPr>
        <p:spPr>
          <a:xfrm flipH="1">
            <a:off x="2791320" y="3428865"/>
            <a:ext cx="64805"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a:stCxn id="9" idx="2"/>
            <a:endCxn id="64" idx="0"/>
          </p:cNvCxnSpPr>
          <p:nvPr/>
        </p:nvCxnSpPr>
        <p:spPr>
          <a:xfrm flipH="1">
            <a:off x="1283278" y="3429000"/>
            <a:ext cx="2824599"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9" idx="2"/>
            <a:endCxn id="77" idx="0"/>
          </p:cNvCxnSpPr>
          <p:nvPr/>
        </p:nvCxnSpPr>
        <p:spPr>
          <a:xfrm>
            <a:off x="4107877" y="3429000"/>
            <a:ext cx="3702153"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527194" y="5661248"/>
            <a:ext cx="8038634" cy="461665"/>
          </a:xfrm>
          <a:prstGeom prst="rect">
            <a:avLst/>
          </a:prstGeom>
          <a:noFill/>
        </p:spPr>
        <p:txBody>
          <a:bodyPr wrap="square" rtlCol="0">
            <a:spAutoFit/>
          </a:bodyPr>
          <a:lstStyle/>
          <a:p>
            <a:r>
              <a:rPr lang="en-US" sz="2400" dirty="0" smtClean="0"/>
              <a:t>1,000 rows =&gt; visit 1,000 table blocks: 1,000 * 5ms = 5 s</a:t>
            </a:r>
            <a:endParaRPr lang="en-US" sz="2400" dirty="0"/>
          </a:p>
        </p:txBody>
      </p:sp>
    </p:spTree>
    <p:extLst>
      <p:ext uri="{BB962C8B-B14F-4D97-AF65-F5344CB8AC3E}">
        <p14:creationId xmlns:p14="http://schemas.microsoft.com/office/powerpoint/2010/main" val="67975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remove" nodeType="clickEffect">
                                  <p:stCondLst>
                                    <p:cond delay="0"/>
                                  </p:stCondLst>
                                  <p:childTnLst>
                                    <p:animClr clrSpc="rgb" dir="cw">
                                      <p:cBhvr>
                                        <p:cTn id="6" dur="1000" fill="hold"/>
                                        <p:tgtEl>
                                          <p:spTgt spid="13"/>
                                        </p:tgtEl>
                                        <p:attrNameLst>
                                          <p:attrName>stroke.color</p:attrName>
                                        </p:attrNameLst>
                                      </p:cBhvr>
                                      <p:to>
                                        <a:srgbClr val="FF3300"/>
                                      </p:to>
                                    </p:animClr>
                                    <p:set>
                                      <p:cBhvr>
                                        <p:cTn id="7" dur="1000" fill="hold"/>
                                        <p:tgtEl>
                                          <p:spTgt spid="13"/>
                                        </p:tgtEl>
                                        <p:attrNameLst>
                                          <p:attrName>stroke.on</p:attrName>
                                        </p:attrNameLst>
                                      </p:cBhvr>
                                      <p:to>
                                        <p:strVal val="true"/>
                                      </p:to>
                                    </p:set>
                                  </p:childTnLst>
                                </p:cTn>
                              </p:par>
                            </p:childTnLst>
                          </p:cTn>
                        </p:par>
                        <p:par>
                          <p:cTn id="8" fill="hold">
                            <p:stCondLst>
                              <p:cond delay="1000"/>
                            </p:stCondLst>
                            <p:childTnLst>
                              <p:par>
                                <p:cTn id="9" presetID="7" presetClass="emph" presetSubtype="2" fill="remove" nodeType="afterEffect">
                                  <p:stCondLst>
                                    <p:cond delay="0"/>
                                  </p:stCondLst>
                                  <p:childTnLst>
                                    <p:animClr clrSpc="rgb" dir="cw">
                                      <p:cBhvr>
                                        <p:cTn id="10" dur="1000" fill="hold"/>
                                        <p:tgtEl>
                                          <p:spTgt spid="17"/>
                                        </p:tgtEl>
                                        <p:attrNameLst>
                                          <p:attrName>stroke.color</p:attrName>
                                        </p:attrNameLst>
                                      </p:cBhvr>
                                      <p:to>
                                        <a:srgbClr val="FF3300"/>
                                      </p:to>
                                    </p:animClr>
                                    <p:set>
                                      <p:cBhvr>
                                        <p:cTn id="11" dur="1000" fill="hold"/>
                                        <p:tgtEl>
                                          <p:spTgt spid="17"/>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3.61111E-6 3.14524E-6 L 0.09809 3.14524E-6 " pathEditMode="relative" rAng="0" ptsTypes="AA">
                                      <p:cBhvr>
                                        <p:cTn id="21" dur="5000" fill="hold"/>
                                        <p:tgtEl>
                                          <p:spTgt spid="83"/>
                                        </p:tgtEl>
                                        <p:attrNameLst>
                                          <p:attrName>ppt_x</p:attrName>
                                          <p:attrName>ppt_y</p:attrName>
                                        </p:attrNameLst>
                                      </p:cBhvr>
                                      <p:rCtr x="4896" y="0"/>
                                    </p:animMotion>
                                  </p:childTnLst>
                                </p:cTn>
                              </p:par>
                              <p:par>
                                <p:cTn id="22" presetID="1" presetClass="entr" presetSubtype="0" fill="hold" nodeType="withEffect">
                                  <p:stCondLst>
                                    <p:cond delay="0"/>
                                  </p:stCondLst>
                                  <p:childTnLst>
                                    <p:set>
                                      <p:cBhvr>
                                        <p:cTn id="23" dur="1" fill="hold">
                                          <p:stCondLst>
                                            <p:cond delay="0"/>
                                          </p:stCondLst>
                                        </p:cTn>
                                        <p:tgtEl>
                                          <p:spTgt spid="87"/>
                                        </p:tgtEl>
                                        <p:attrNameLst>
                                          <p:attrName>style.visibility</p:attrName>
                                        </p:attrNameLst>
                                      </p:cBhvr>
                                      <p:to>
                                        <p:strVal val="visible"/>
                                      </p:to>
                                    </p:set>
                                  </p:childTnLst>
                                </p:cTn>
                              </p:par>
                              <p:par>
                                <p:cTn id="24" presetID="21" presetClass="emph" presetSubtype="0" fill="remove" grpId="0" nodeType="withEffect">
                                  <p:stCondLst>
                                    <p:cond delay="0"/>
                                  </p:stCondLst>
                                  <p:childTnLst>
                                    <p:animClr clrSpc="hsl" dir="cw">
                                      <p:cBhvr override="childStyle">
                                        <p:cTn id="25" dur="1000" fill="hold"/>
                                        <p:tgtEl>
                                          <p:spTgt spid="63"/>
                                        </p:tgtEl>
                                        <p:attrNameLst>
                                          <p:attrName>style.color</p:attrName>
                                        </p:attrNameLst>
                                      </p:cBhvr>
                                      <p:by>
                                        <p:hsl h="7200000" s="0" l="0"/>
                                      </p:by>
                                    </p:animClr>
                                    <p:animClr clrSpc="hsl" dir="cw">
                                      <p:cBhvr>
                                        <p:cTn id="26" dur="1000" fill="hold"/>
                                        <p:tgtEl>
                                          <p:spTgt spid="63"/>
                                        </p:tgtEl>
                                        <p:attrNameLst>
                                          <p:attrName>fillcolor</p:attrName>
                                        </p:attrNameLst>
                                      </p:cBhvr>
                                      <p:by>
                                        <p:hsl h="7200000" s="0" l="0"/>
                                      </p:by>
                                    </p:animClr>
                                    <p:animClr clrSpc="hsl" dir="cw">
                                      <p:cBhvr>
                                        <p:cTn id="27" dur="1000" fill="hold"/>
                                        <p:tgtEl>
                                          <p:spTgt spid="63"/>
                                        </p:tgtEl>
                                        <p:attrNameLst>
                                          <p:attrName>stroke.color</p:attrName>
                                        </p:attrNameLst>
                                      </p:cBhvr>
                                      <p:by>
                                        <p:hsl h="7200000" s="0" l="0"/>
                                      </p:by>
                                    </p:animClr>
                                    <p:set>
                                      <p:cBhvr>
                                        <p:cTn id="28" dur="1000" fill="hold"/>
                                        <p:tgtEl>
                                          <p:spTgt spid="63"/>
                                        </p:tgtEl>
                                        <p:attrNameLst>
                                          <p:attrName>fill.type</p:attrName>
                                        </p:attrNameLst>
                                      </p:cBhvr>
                                      <p:to>
                                        <p:strVal val="solid"/>
                                      </p:to>
                                    </p:set>
                                  </p:childTnLst>
                                </p:cTn>
                              </p:par>
                              <p:par>
                                <p:cTn id="29" presetID="1" presetClass="exit" presetSubtype="0" fill="hold" nodeType="withEffect">
                                  <p:stCondLst>
                                    <p:cond delay="1100"/>
                                  </p:stCondLst>
                                  <p:childTnLst>
                                    <p:set>
                                      <p:cBhvr>
                                        <p:cTn id="30" dur="1" fill="hold">
                                          <p:stCondLst>
                                            <p:cond delay="0"/>
                                          </p:stCondLst>
                                        </p:cTn>
                                        <p:tgtEl>
                                          <p:spTgt spid="87"/>
                                        </p:tgtEl>
                                        <p:attrNameLst>
                                          <p:attrName>style.visibility</p:attrName>
                                        </p:attrNameLst>
                                      </p:cBhvr>
                                      <p:to>
                                        <p:strVal val="hidden"/>
                                      </p:to>
                                    </p:set>
                                  </p:childTnLst>
                                </p:cTn>
                              </p:par>
                              <p:par>
                                <p:cTn id="31" presetID="1" presetClass="entr" presetSubtype="0" fill="hold" nodeType="withEffect">
                                  <p:stCondLst>
                                    <p:cond delay="1100"/>
                                  </p:stCondLst>
                                  <p:childTnLst>
                                    <p:set>
                                      <p:cBhvr>
                                        <p:cTn id="32" dur="1" fill="hold">
                                          <p:stCondLst>
                                            <p:cond delay="0"/>
                                          </p:stCondLst>
                                        </p:cTn>
                                        <p:tgtEl>
                                          <p:spTgt spid="88"/>
                                        </p:tgtEl>
                                        <p:attrNameLst>
                                          <p:attrName>style.visibility</p:attrName>
                                        </p:attrNameLst>
                                      </p:cBhvr>
                                      <p:to>
                                        <p:strVal val="visible"/>
                                      </p:to>
                                    </p:set>
                                  </p:childTnLst>
                                </p:cTn>
                              </p:par>
                              <p:par>
                                <p:cTn id="33" presetID="21" presetClass="emph" presetSubtype="0" fill="remove" grpId="0" nodeType="withEffect">
                                  <p:stCondLst>
                                    <p:cond delay="1200"/>
                                  </p:stCondLst>
                                  <p:childTnLst>
                                    <p:animClr clrSpc="hsl" dir="cw">
                                      <p:cBhvr override="childStyle">
                                        <p:cTn id="34" dur="1000" fill="hold"/>
                                        <p:tgtEl>
                                          <p:spTgt spid="72"/>
                                        </p:tgtEl>
                                        <p:attrNameLst>
                                          <p:attrName>style.color</p:attrName>
                                        </p:attrNameLst>
                                      </p:cBhvr>
                                      <p:by>
                                        <p:hsl h="7200000" s="0" l="0"/>
                                      </p:by>
                                    </p:animClr>
                                    <p:animClr clrSpc="hsl" dir="cw">
                                      <p:cBhvr>
                                        <p:cTn id="35" dur="1000" fill="hold"/>
                                        <p:tgtEl>
                                          <p:spTgt spid="72"/>
                                        </p:tgtEl>
                                        <p:attrNameLst>
                                          <p:attrName>fillcolor</p:attrName>
                                        </p:attrNameLst>
                                      </p:cBhvr>
                                      <p:by>
                                        <p:hsl h="7200000" s="0" l="0"/>
                                      </p:by>
                                    </p:animClr>
                                    <p:animClr clrSpc="hsl" dir="cw">
                                      <p:cBhvr>
                                        <p:cTn id="36" dur="1000" fill="hold"/>
                                        <p:tgtEl>
                                          <p:spTgt spid="72"/>
                                        </p:tgtEl>
                                        <p:attrNameLst>
                                          <p:attrName>stroke.color</p:attrName>
                                        </p:attrNameLst>
                                      </p:cBhvr>
                                      <p:by>
                                        <p:hsl h="7200000" s="0" l="0"/>
                                      </p:by>
                                    </p:animClr>
                                    <p:set>
                                      <p:cBhvr>
                                        <p:cTn id="37" dur="1000" fill="hold"/>
                                        <p:tgtEl>
                                          <p:spTgt spid="72"/>
                                        </p:tgtEl>
                                        <p:attrNameLst>
                                          <p:attrName>fill.type</p:attrName>
                                        </p:attrNameLst>
                                      </p:cBhvr>
                                      <p:to>
                                        <p:strVal val="solid"/>
                                      </p:to>
                                    </p:set>
                                  </p:childTnLst>
                                </p:cTn>
                              </p:par>
                              <p:par>
                                <p:cTn id="38" presetID="1" presetClass="exit" presetSubtype="0" fill="hold" nodeType="withEffect">
                                  <p:stCondLst>
                                    <p:cond delay="2100"/>
                                  </p:stCondLst>
                                  <p:childTnLst>
                                    <p:set>
                                      <p:cBhvr>
                                        <p:cTn id="39" dur="1" fill="hold">
                                          <p:stCondLst>
                                            <p:cond delay="0"/>
                                          </p:stCondLst>
                                        </p:cTn>
                                        <p:tgtEl>
                                          <p:spTgt spid="88"/>
                                        </p:tgtEl>
                                        <p:attrNameLst>
                                          <p:attrName>style.visibility</p:attrName>
                                        </p:attrNameLst>
                                      </p:cBhvr>
                                      <p:to>
                                        <p:strVal val="hidden"/>
                                      </p:to>
                                    </p:set>
                                  </p:childTnLst>
                                </p:cTn>
                              </p:par>
                              <p:par>
                                <p:cTn id="40" presetID="1" presetClass="entr" presetSubtype="0" fill="hold" nodeType="withEffect">
                                  <p:stCondLst>
                                    <p:cond delay="2100"/>
                                  </p:stCondLst>
                                  <p:childTnLst>
                                    <p:set>
                                      <p:cBhvr>
                                        <p:cTn id="41" dur="1" fill="hold">
                                          <p:stCondLst>
                                            <p:cond delay="0"/>
                                          </p:stCondLst>
                                        </p:cTn>
                                        <p:tgtEl>
                                          <p:spTgt spid="91"/>
                                        </p:tgtEl>
                                        <p:attrNameLst>
                                          <p:attrName>style.visibility</p:attrName>
                                        </p:attrNameLst>
                                      </p:cBhvr>
                                      <p:to>
                                        <p:strVal val="visible"/>
                                      </p:to>
                                    </p:set>
                                  </p:childTnLst>
                                </p:cTn>
                              </p:par>
                              <p:par>
                                <p:cTn id="42" presetID="21" presetClass="emph" presetSubtype="0" fill="remove" grpId="0" nodeType="withEffect">
                                  <p:stCondLst>
                                    <p:cond delay="2100"/>
                                  </p:stCondLst>
                                  <p:childTnLst>
                                    <p:animClr clrSpc="hsl" dir="cw">
                                      <p:cBhvr override="childStyle">
                                        <p:cTn id="43" dur="1000" fill="hold"/>
                                        <p:tgtEl>
                                          <p:spTgt spid="67"/>
                                        </p:tgtEl>
                                        <p:attrNameLst>
                                          <p:attrName>style.color</p:attrName>
                                        </p:attrNameLst>
                                      </p:cBhvr>
                                      <p:by>
                                        <p:hsl h="7200000" s="0" l="0"/>
                                      </p:by>
                                    </p:animClr>
                                    <p:animClr clrSpc="hsl" dir="cw">
                                      <p:cBhvr>
                                        <p:cTn id="44" dur="1000" fill="hold"/>
                                        <p:tgtEl>
                                          <p:spTgt spid="67"/>
                                        </p:tgtEl>
                                        <p:attrNameLst>
                                          <p:attrName>fillcolor</p:attrName>
                                        </p:attrNameLst>
                                      </p:cBhvr>
                                      <p:by>
                                        <p:hsl h="7200000" s="0" l="0"/>
                                      </p:by>
                                    </p:animClr>
                                    <p:animClr clrSpc="hsl" dir="cw">
                                      <p:cBhvr>
                                        <p:cTn id="45" dur="1000" fill="hold"/>
                                        <p:tgtEl>
                                          <p:spTgt spid="67"/>
                                        </p:tgtEl>
                                        <p:attrNameLst>
                                          <p:attrName>stroke.color</p:attrName>
                                        </p:attrNameLst>
                                      </p:cBhvr>
                                      <p:by>
                                        <p:hsl h="7200000" s="0" l="0"/>
                                      </p:by>
                                    </p:animClr>
                                    <p:set>
                                      <p:cBhvr>
                                        <p:cTn id="46" dur="1000" fill="hold"/>
                                        <p:tgtEl>
                                          <p:spTgt spid="67"/>
                                        </p:tgtEl>
                                        <p:attrNameLst>
                                          <p:attrName>fill.type</p:attrName>
                                        </p:attrNameLst>
                                      </p:cBhvr>
                                      <p:to>
                                        <p:strVal val="solid"/>
                                      </p:to>
                                    </p:set>
                                  </p:childTnLst>
                                </p:cTn>
                              </p:par>
                              <p:par>
                                <p:cTn id="47" presetID="1" presetClass="exit" presetSubtype="0" fill="hold" nodeType="withEffect">
                                  <p:stCondLst>
                                    <p:cond delay="3100"/>
                                  </p:stCondLst>
                                  <p:childTnLst>
                                    <p:set>
                                      <p:cBhvr>
                                        <p:cTn id="48" dur="1" fill="hold">
                                          <p:stCondLst>
                                            <p:cond delay="0"/>
                                          </p:stCondLst>
                                        </p:cTn>
                                        <p:tgtEl>
                                          <p:spTgt spid="91"/>
                                        </p:tgtEl>
                                        <p:attrNameLst>
                                          <p:attrName>style.visibility</p:attrName>
                                        </p:attrNameLst>
                                      </p:cBhvr>
                                      <p:to>
                                        <p:strVal val="hidden"/>
                                      </p:to>
                                    </p:set>
                                  </p:childTnLst>
                                </p:cTn>
                              </p:par>
                              <p:par>
                                <p:cTn id="49" presetID="1" presetClass="entr" presetSubtype="0" fill="hold" nodeType="withEffect">
                                  <p:stCondLst>
                                    <p:cond delay="3100"/>
                                  </p:stCondLst>
                                  <p:childTnLst>
                                    <p:set>
                                      <p:cBhvr>
                                        <p:cTn id="50" dur="1" fill="hold">
                                          <p:stCondLst>
                                            <p:cond delay="0"/>
                                          </p:stCondLst>
                                        </p:cTn>
                                        <p:tgtEl>
                                          <p:spTgt spid="48"/>
                                        </p:tgtEl>
                                        <p:attrNameLst>
                                          <p:attrName>style.visibility</p:attrName>
                                        </p:attrNameLst>
                                      </p:cBhvr>
                                      <p:to>
                                        <p:strVal val="visible"/>
                                      </p:to>
                                    </p:set>
                                  </p:childTnLst>
                                </p:cTn>
                              </p:par>
                              <p:par>
                                <p:cTn id="51" presetID="21" presetClass="emph" presetSubtype="0" fill="remove" grpId="0" nodeType="withEffect">
                                  <p:stCondLst>
                                    <p:cond delay="3100"/>
                                  </p:stCondLst>
                                  <p:childTnLst>
                                    <p:animClr clrSpc="hsl" dir="cw">
                                      <p:cBhvr override="childStyle">
                                        <p:cTn id="52" dur="1000" fill="hold"/>
                                        <p:tgtEl>
                                          <p:spTgt spid="64"/>
                                        </p:tgtEl>
                                        <p:attrNameLst>
                                          <p:attrName>style.color</p:attrName>
                                        </p:attrNameLst>
                                      </p:cBhvr>
                                      <p:by>
                                        <p:hsl h="7200000" s="0" l="0"/>
                                      </p:by>
                                    </p:animClr>
                                    <p:animClr clrSpc="hsl" dir="cw">
                                      <p:cBhvr>
                                        <p:cTn id="53" dur="1000" fill="hold"/>
                                        <p:tgtEl>
                                          <p:spTgt spid="64"/>
                                        </p:tgtEl>
                                        <p:attrNameLst>
                                          <p:attrName>fillcolor</p:attrName>
                                        </p:attrNameLst>
                                      </p:cBhvr>
                                      <p:by>
                                        <p:hsl h="7200000" s="0" l="0"/>
                                      </p:by>
                                    </p:animClr>
                                    <p:animClr clrSpc="hsl" dir="cw">
                                      <p:cBhvr>
                                        <p:cTn id="54" dur="1000" fill="hold"/>
                                        <p:tgtEl>
                                          <p:spTgt spid="64"/>
                                        </p:tgtEl>
                                        <p:attrNameLst>
                                          <p:attrName>stroke.color</p:attrName>
                                        </p:attrNameLst>
                                      </p:cBhvr>
                                      <p:by>
                                        <p:hsl h="7200000" s="0" l="0"/>
                                      </p:by>
                                    </p:animClr>
                                    <p:set>
                                      <p:cBhvr>
                                        <p:cTn id="55" dur="1000" fill="hold"/>
                                        <p:tgtEl>
                                          <p:spTgt spid="64"/>
                                        </p:tgtEl>
                                        <p:attrNameLst>
                                          <p:attrName>fill.type</p:attrName>
                                        </p:attrNameLst>
                                      </p:cBhvr>
                                      <p:to>
                                        <p:strVal val="solid"/>
                                      </p:to>
                                    </p:set>
                                  </p:childTnLst>
                                </p:cTn>
                              </p:par>
                              <p:par>
                                <p:cTn id="56" presetID="1" presetClass="exit" presetSubtype="0" fill="hold" nodeType="withEffect">
                                  <p:stCondLst>
                                    <p:cond delay="4100"/>
                                  </p:stCondLst>
                                  <p:childTnLst>
                                    <p:set>
                                      <p:cBhvr>
                                        <p:cTn id="57" dur="1" fill="hold">
                                          <p:stCondLst>
                                            <p:cond delay="0"/>
                                          </p:stCondLst>
                                        </p:cTn>
                                        <p:tgtEl>
                                          <p:spTgt spid="48"/>
                                        </p:tgtEl>
                                        <p:attrNameLst>
                                          <p:attrName>style.visibility</p:attrName>
                                        </p:attrNameLst>
                                      </p:cBhvr>
                                      <p:to>
                                        <p:strVal val="hidden"/>
                                      </p:to>
                                    </p:set>
                                  </p:childTnLst>
                                </p:cTn>
                              </p:par>
                              <p:par>
                                <p:cTn id="58" presetID="1" presetClass="entr" presetSubtype="0" fill="hold" nodeType="withEffect">
                                  <p:stCondLst>
                                    <p:cond delay="4100"/>
                                  </p:stCondLst>
                                  <p:childTnLst>
                                    <p:set>
                                      <p:cBhvr>
                                        <p:cTn id="59" dur="1" fill="hold">
                                          <p:stCondLst>
                                            <p:cond delay="0"/>
                                          </p:stCondLst>
                                        </p:cTn>
                                        <p:tgtEl>
                                          <p:spTgt spid="51"/>
                                        </p:tgtEl>
                                        <p:attrNameLst>
                                          <p:attrName>style.visibility</p:attrName>
                                        </p:attrNameLst>
                                      </p:cBhvr>
                                      <p:to>
                                        <p:strVal val="visible"/>
                                      </p:to>
                                    </p:set>
                                  </p:childTnLst>
                                </p:cTn>
                              </p:par>
                              <p:par>
                                <p:cTn id="60" presetID="21" presetClass="emph" presetSubtype="0" fill="remove" grpId="0" nodeType="withEffect">
                                  <p:stCondLst>
                                    <p:cond delay="4100"/>
                                  </p:stCondLst>
                                  <p:childTnLst>
                                    <p:animClr clrSpc="hsl" dir="cw">
                                      <p:cBhvr override="childStyle">
                                        <p:cTn id="61" dur="1000" fill="hold"/>
                                        <p:tgtEl>
                                          <p:spTgt spid="77"/>
                                        </p:tgtEl>
                                        <p:attrNameLst>
                                          <p:attrName>style.color</p:attrName>
                                        </p:attrNameLst>
                                      </p:cBhvr>
                                      <p:by>
                                        <p:hsl h="7200000" s="0" l="0"/>
                                      </p:by>
                                    </p:animClr>
                                    <p:animClr clrSpc="hsl" dir="cw">
                                      <p:cBhvr>
                                        <p:cTn id="62" dur="1000" fill="hold"/>
                                        <p:tgtEl>
                                          <p:spTgt spid="77"/>
                                        </p:tgtEl>
                                        <p:attrNameLst>
                                          <p:attrName>fillcolor</p:attrName>
                                        </p:attrNameLst>
                                      </p:cBhvr>
                                      <p:by>
                                        <p:hsl h="7200000" s="0" l="0"/>
                                      </p:by>
                                    </p:animClr>
                                    <p:animClr clrSpc="hsl" dir="cw">
                                      <p:cBhvr>
                                        <p:cTn id="63" dur="1000" fill="hold"/>
                                        <p:tgtEl>
                                          <p:spTgt spid="77"/>
                                        </p:tgtEl>
                                        <p:attrNameLst>
                                          <p:attrName>stroke.color</p:attrName>
                                        </p:attrNameLst>
                                      </p:cBhvr>
                                      <p:by>
                                        <p:hsl h="7200000" s="0" l="0"/>
                                      </p:by>
                                    </p:animClr>
                                    <p:set>
                                      <p:cBhvr>
                                        <p:cTn id="64" dur="1000" fill="hold"/>
                                        <p:tgtEl>
                                          <p:spTgt spid="77"/>
                                        </p:tgtEl>
                                        <p:attrNameLst>
                                          <p:attrName>fill.type</p:attrName>
                                        </p:attrNameLst>
                                      </p:cBhvr>
                                      <p:to>
                                        <p:strVal val="solid"/>
                                      </p:to>
                                    </p:set>
                                  </p:childTnLst>
                                </p:cTn>
                              </p:par>
                              <p:par>
                                <p:cTn id="65" presetID="1" presetClass="exit" presetSubtype="0" fill="hold" nodeType="withEffect">
                                  <p:stCondLst>
                                    <p:cond delay="5100"/>
                                  </p:stCondLst>
                                  <p:childTnLst>
                                    <p:set>
                                      <p:cBhvr>
                                        <p:cTn id="66" dur="1" fill="hold">
                                          <p:stCondLst>
                                            <p:cond delay="0"/>
                                          </p:stCondLst>
                                        </p:cTn>
                                        <p:tgtEl>
                                          <p:spTgt spid="5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72" grpId="0" animBg="1"/>
      <p:bldP spid="77"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5" name="Rechteck 4"/>
          <p:cNvSpPr/>
          <p:nvPr/>
        </p:nvSpPr>
        <p:spPr>
          <a:xfrm>
            <a:off x="4249928" y="166634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230571"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245286"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604097"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855849"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44008"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874446"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winkelte Verbindung 12"/>
          <p:cNvCxnSpPr>
            <a:stCxn id="5" idx="1"/>
            <a:endCxn id="6" idx="0"/>
          </p:cNvCxnSpPr>
          <p:nvPr/>
        </p:nvCxnSpPr>
        <p:spPr>
          <a:xfrm rot="10800000" flipV="1">
            <a:off x="3482600" y="1846360"/>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5" idx="3"/>
            <a:endCxn id="7" idx="0"/>
          </p:cNvCxnSpPr>
          <p:nvPr/>
        </p:nvCxnSpPr>
        <p:spPr>
          <a:xfrm>
            <a:off x="4753984" y="1846360"/>
            <a:ext cx="743330"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0"/>
            <a:endCxn id="6" idx="1"/>
          </p:cNvCxnSpPr>
          <p:nvPr/>
        </p:nvCxnSpPr>
        <p:spPr>
          <a:xfrm rot="5400000" flipH="1" flipV="1">
            <a:off x="2773386" y="2611640"/>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9" idx="0"/>
            <a:endCxn id="6" idx="3"/>
          </p:cNvCxnSpPr>
          <p:nvPr/>
        </p:nvCxnSpPr>
        <p:spPr>
          <a:xfrm rot="16200000" flipV="1">
            <a:off x="3651222" y="2612305"/>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10" idx="0"/>
            <a:endCxn id="7" idx="1"/>
          </p:cNvCxnSpPr>
          <p:nvPr/>
        </p:nvCxnSpPr>
        <p:spPr>
          <a:xfrm rot="5400000" flipH="1" flipV="1">
            <a:off x="4800699" y="2624238"/>
            <a:ext cx="539925" cy="349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0"/>
            <a:endCxn id="7" idx="3"/>
          </p:cNvCxnSpPr>
          <p:nvPr/>
        </p:nvCxnSpPr>
        <p:spPr>
          <a:xfrm rot="16200000" flipV="1">
            <a:off x="5667878" y="2610364"/>
            <a:ext cx="540060" cy="3771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8" idx="3"/>
            <a:endCxn id="9" idx="1"/>
          </p:cNvCxnSpPr>
          <p:nvPr/>
        </p:nvCxnSpPr>
        <p:spPr>
          <a:xfrm>
            <a:off x="3108153" y="3248845"/>
            <a:ext cx="747696"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9" idx="3"/>
            <a:endCxn id="10" idx="1"/>
          </p:cNvCxnSpPr>
          <p:nvPr/>
        </p:nvCxnSpPr>
        <p:spPr>
          <a:xfrm flipV="1">
            <a:off x="4359905" y="3248845"/>
            <a:ext cx="284103"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10" idx="3"/>
            <a:endCxn id="11" idx="1"/>
          </p:cNvCxnSpPr>
          <p:nvPr/>
        </p:nvCxnSpPr>
        <p:spPr>
          <a:xfrm>
            <a:off x="5148064" y="3248845"/>
            <a:ext cx="726382"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1" idx="3"/>
          </p:cNvCxnSpPr>
          <p:nvPr/>
        </p:nvCxnSpPr>
        <p:spPr>
          <a:xfrm flipV="1">
            <a:off x="6378502" y="3248845"/>
            <a:ext cx="1289842"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endCxn id="8" idx="1"/>
          </p:cNvCxnSpPr>
          <p:nvPr/>
        </p:nvCxnSpPr>
        <p:spPr>
          <a:xfrm flipV="1">
            <a:off x="1292426" y="3248845"/>
            <a:ext cx="1311671"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52719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103125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153530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203907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25392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30433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35474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0511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5377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50418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5459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60496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654989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705394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755800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806177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0" name="Gerade Verbindung 79"/>
          <p:cNvCxnSpPr/>
          <p:nvPr/>
        </p:nvCxnSpPr>
        <p:spPr>
          <a:xfrm>
            <a:off x="2876949"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4107878"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a:off x="2876949" y="3717032"/>
            <a:ext cx="302526"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8" idx="2"/>
            <a:endCxn id="63" idx="0"/>
          </p:cNvCxnSpPr>
          <p:nvPr/>
        </p:nvCxnSpPr>
        <p:spPr>
          <a:xfrm flipH="1">
            <a:off x="779222" y="3428865"/>
            <a:ext cx="2076903"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a:stCxn id="9" idx="2"/>
            <a:endCxn id="63" idx="0"/>
          </p:cNvCxnSpPr>
          <p:nvPr/>
        </p:nvCxnSpPr>
        <p:spPr>
          <a:xfrm flipH="1">
            <a:off x="779222" y="3429000"/>
            <a:ext cx="3328655"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a:stCxn id="9" idx="2"/>
            <a:endCxn id="64" idx="0"/>
          </p:cNvCxnSpPr>
          <p:nvPr/>
        </p:nvCxnSpPr>
        <p:spPr>
          <a:xfrm flipH="1">
            <a:off x="1283278" y="3429000"/>
            <a:ext cx="2824599"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527194" y="5661248"/>
            <a:ext cx="8038634" cy="461665"/>
          </a:xfrm>
          <a:prstGeom prst="rect">
            <a:avLst/>
          </a:prstGeom>
          <a:noFill/>
        </p:spPr>
        <p:txBody>
          <a:bodyPr wrap="square" rtlCol="0">
            <a:spAutoFit/>
          </a:bodyPr>
          <a:lstStyle/>
          <a:p>
            <a:r>
              <a:rPr lang="en-US" sz="2400" dirty="0" smtClean="0"/>
              <a:t>1,000 rows =&gt; visit 10 table blocks: 10 * 5ms = 50 </a:t>
            </a:r>
            <a:r>
              <a:rPr lang="en-US" sz="2400" dirty="0" err="1" smtClean="0"/>
              <a:t>ms</a:t>
            </a:r>
            <a:endParaRPr lang="en-US" sz="2400" dirty="0"/>
          </a:p>
        </p:txBody>
      </p:sp>
    </p:spTree>
    <p:extLst>
      <p:ext uri="{BB962C8B-B14F-4D97-AF65-F5344CB8AC3E}">
        <p14:creationId xmlns:p14="http://schemas.microsoft.com/office/powerpoint/2010/main" val="28149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remove" nodeType="clickEffect">
                                  <p:stCondLst>
                                    <p:cond delay="0"/>
                                  </p:stCondLst>
                                  <p:childTnLst>
                                    <p:animClr clrSpc="rgb" dir="cw">
                                      <p:cBhvr>
                                        <p:cTn id="6" dur="1000" fill="hold"/>
                                        <p:tgtEl>
                                          <p:spTgt spid="13"/>
                                        </p:tgtEl>
                                        <p:attrNameLst>
                                          <p:attrName>stroke.color</p:attrName>
                                        </p:attrNameLst>
                                      </p:cBhvr>
                                      <p:to>
                                        <a:srgbClr val="FF3300"/>
                                      </p:to>
                                    </p:animClr>
                                    <p:set>
                                      <p:cBhvr>
                                        <p:cTn id="7" dur="1000" fill="hold"/>
                                        <p:tgtEl>
                                          <p:spTgt spid="13"/>
                                        </p:tgtEl>
                                        <p:attrNameLst>
                                          <p:attrName>stroke.on</p:attrName>
                                        </p:attrNameLst>
                                      </p:cBhvr>
                                      <p:to>
                                        <p:strVal val="true"/>
                                      </p:to>
                                    </p:set>
                                  </p:childTnLst>
                                </p:cTn>
                              </p:par>
                            </p:childTnLst>
                          </p:cTn>
                        </p:par>
                        <p:par>
                          <p:cTn id="8" fill="hold">
                            <p:stCondLst>
                              <p:cond delay="1000"/>
                            </p:stCondLst>
                            <p:childTnLst>
                              <p:par>
                                <p:cTn id="9" presetID="7" presetClass="emph" presetSubtype="2" fill="remove" nodeType="afterEffect">
                                  <p:stCondLst>
                                    <p:cond delay="0"/>
                                  </p:stCondLst>
                                  <p:childTnLst>
                                    <p:animClr clrSpc="rgb" dir="cw">
                                      <p:cBhvr>
                                        <p:cTn id="10" dur="1000" fill="hold"/>
                                        <p:tgtEl>
                                          <p:spTgt spid="17"/>
                                        </p:tgtEl>
                                        <p:attrNameLst>
                                          <p:attrName>stroke.color</p:attrName>
                                        </p:attrNameLst>
                                      </p:cBhvr>
                                      <p:to>
                                        <a:srgbClr val="FF3300"/>
                                      </p:to>
                                    </p:animClr>
                                    <p:set>
                                      <p:cBhvr>
                                        <p:cTn id="11" dur="1000" fill="hold"/>
                                        <p:tgtEl>
                                          <p:spTgt spid="17"/>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80"/>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3.61111E-6 3.14524E-6 L 0.09809 3.14524E-6 " pathEditMode="relative" rAng="0" ptsTypes="AA">
                                      <p:cBhvr>
                                        <p:cTn id="21" dur="5000" fill="hold"/>
                                        <p:tgtEl>
                                          <p:spTgt spid="83"/>
                                        </p:tgtEl>
                                        <p:attrNameLst>
                                          <p:attrName>ppt_x</p:attrName>
                                          <p:attrName>ppt_y</p:attrName>
                                        </p:attrNameLst>
                                      </p:cBhvr>
                                      <p:rCtr x="4896" y="0"/>
                                    </p:animMotion>
                                  </p:childTnLst>
                                </p:cTn>
                              </p:par>
                              <p:par>
                                <p:cTn id="22" presetID="1" presetClass="entr" presetSubtype="0" fill="hold" nodeType="withEffect">
                                  <p:stCondLst>
                                    <p:cond delay="0"/>
                                  </p:stCondLst>
                                  <p:childTnLst>
                                    <p:set>
                                      <p:cBhvr>
                                        <p:cTn id="23" dur="1" fill="hold">
                                          <p:stCondLst>
                                            <p:cond delay="0"/>
                                          </p:stCondLst>
                                        </p:cTn>
                                        <p:tgtEl>
                                          <p:spTgt spid="87"/>
                                        </p:tgtEl>
                                        <p:attrNameLst>
                                          <p:attrName>style.visibility</p:attrName>
                                        </p:attrNameLst>
                                      </p:cBhvr>
                                      <p:to>
                                        <p:strVal val="visible"/>
                                      </p:to>
                                    </p:set>
                                  </p:childTnLst>
                                </p:cTn>
                              </p:par>
                              <p:par>
                                <p:cTn id="24" presetID="21" presetClass="emph" presetSubtype="0" fill="remove" grpId="0" nodeType="withEffect">
                                  <p:stCondLst>
                                    <p:cond delay="0"/>
                                  </p:stCondLst>
                                  <p:childTnLst>
                                    <p:animClr clrSpc="hsl" dir="cw">
                                      <p:cBhvr override="childStyle">
                                        <p:cTn id="25" dur="1000" fill="hold"/>
                                        <p:tgtEl>
                                          <p:spTgt spid="63"/>
                                        </p:tgtEl>
                                        <p:attrNameLst>
                                          <p:attrName>style.color</p:attrName>
                                        </p:attrNameLst>
                                      </p:cBhvr>
                                      <p:by>
                                        <p:hsl h="7200000" s="0" l="0"/>
                                      </p:by>
                                    </p:animClr>
                                    <p:animClr clrSpc="hsl" dir="cw">
                                      <p:cBhvr>
                                        <p:cTn id="26" dur="1000" fill="hold"/>
                                        <p:tgtEl>
                                          <p:spTgt spid="63"/>
                                        </p:tgtEl>
                                        <p:attrNameLst>
                                          <p:attrName>fillcolor</p:attrName>
                                        </p:attrNameLst>
                                      </p:cBhvr>
                                      <p:by>
                                        <p:hsl h="7200000" s="0" l="0"/>
                                      </p:by>
                                    </p:animClr>
                                    <p:animClr clrSpc="hsl" dir="cw">
                                      <p:cBhvr>
                                        <p:cTn id="27" dur="1000" fill="hold"/>
                                        <p:tgtEl>
                                          <p:spTgt spid="63"/>
                                        </p:tgtEl>
                                        <p:attrNameLst>
                                          <p:attrName>stroke.color</p:attrName>
                                        </p:attrNameLst>
                                      </p:cBhvr>
                                      <p:by>
                                        <p:hsl h="7200000" s="0" l="0"/>
                                      </p:by>
                                    </p:animClr>
                                    <p:set>
                                      <p:cBhvr>
                                        <p:cTn id="28" dur="1000" fill="hold"/>
                                        <p:tgtEl>
                                          <p:spTgt spid="63"/>
                                        </p:tgtEl>
                                        <p:attrNameLst>
                                          <p:attrName>fill.type</p:attrName>
                                        </p:attrNameLst>
                                      </p:cBhvr>
                                      <p:to>
                                        <p:strVal val="solid"/>
                                      </p:to>
                                    </p:set>
                                  </p:childTnLst>
                                </p:cTn>
                              </p:par>
                              <p:par>
                                <p:cTn id="29" presetID="21" presetClass="emph" presetSubtype="0" fill="remove" grpId="1" nodeType="withEffect">
                                  <p:stCondLst>
                                    <p:cond delay="1100"/>
                                  </p:stCondLst>
                                  <p:childTnLst>
                                    <p:animClr clrSpc="hsl" dir="cw">
                                      <p:cBhvr override="childStyle">
                                        <p:cTn id="30" dur="1000" fill="hold"/>
                                        <p:tgtEl>
                                          <p:spTgt spid="63"/>
                                        </p:tgtEl>
                                        <p:attrNameLst>
                                          <p:attrName>style.color</p:attrName>
                                        </p:attrNameLst>
                                      </p:cBhvr>
                                      <p:by>
                                        <p:hsl h="7200000" s="0" l="0"/>
                                      </p:by>
                                    </p:animClr>
                                    <p:animClr clrSpc="hsl" dir="cw">
                                      <p:cBhvr>
                                        <p:cTn id="31" dur="1000" fill="hold"/>
                                        <p:tgtEl>
                                          <p:spTgt spid="63"/>
                                        </p:tgtEl>
                                        <p:attrNameLst>
                                          <p:attrName>fillcolor</p:attrName>
                                        </p:attrNameLst>
                                      </p:cBhvr>
                                      <p:by>
                                        <p:hsl h="7200000" s="0" l="0"/>
                                      </p:by>
                                    </p:animClr>
                                    <p:animClr clrSpc="hsl" dir="cw">
                                      <p:cBhvr>
                                        <p:cTn id="32" dur="1000" fill="hold"/>
                                        <p:tgtEl>
                                          <p:spTgt spid="63"/>
                                        </p:tgtEl>
                                        <p:attrNameLst>
                                          <p:attrName>stroke.color</p:attrName>
                                        </p:attrNameLst>
                                      </p:cBhvr>
                                      <p:by>
                                        <p:hsl h="7200000" s="0" l="0"/>
                                      </p:by>
                                    </p:animClr>
                                    <p:set>
                                      <p:cBhvr>
                                        <p:cTn id="33" dur="1000" fill="hold"/>
                                        <p:tgtEl>
                                          <p:spTgt spid="63"/>
                                        </p:tgtEl>
                                        <p:attrNameLst>
                                          <p:attrName>fill.type</p:attrName>
                                        </p:attrNameLst>
                                      </p:cBhvr>
                                      <p:to>
                                        <p:strVal val="solid"/>
                                      </p:to>
                                    </p:set>
                                  </p:childTnLst>
                                </p:cTn>
                              </p:par>
                              <p:par>
                                <p:cTn id="34" presetID="21" presetClass="emph" presetSubtype="0" fill="remove" grpId="2" nodeType="withEffect">
                                  <p:stCondLst>
                                    <p:cond delay="2100"/>
                                  </p:stCondLst>
                                  <p:childTnLst>
                                    <p:animClr clrSpc="hsl" dir="cw">
                                      <p:cBhvr override="childStyle">
                                        <p:cTn id="35" dur="1000" fill="hold"/>
                                        <p:tgtEl>
                                          <p:spTgt spid="63"/>
                                        </p:tgtEl>
                                        <p:attrNameLst>
                                          <p:attrName>style.color</p:attrName>
                                        </p:attrNameLst>
                                      </p:cBhvr>
                                      <p:by>
                                        <p:hsl h="7200000" s="0" l="0"/>
                                      </p:by>
                                    </p:animClr>
                                    <p:animClr clrSpc="hsl" dir="cw">
                                      <p:cBhvr>
                                        <p:cTn id="36" dur="1000" fill="hold"/>
                                        <p:tgtEl>
                                          <p:spTgt spid="63"/>
                                        </p:tgtEl>
                                        <p:attrNameLst>
                                          <p:attrName>fillcolor</p:attrName>
                                        </p:attrNameLst>
                                      </p:cBhvr>
                                      <p:by>
                                        <p:hsl h="7200000" s="0" l="0"/>
                                      </p:by>
                                    </p:animClr>
                                    <p:animClr clrSpc="hsl" dir="cw">
                                      <p:cBhvr>
                                        <p:cTn id="37" dur="1000" fill="hold"/>
                                        <p:tgtEl>
                                          <p:spTgt spid="63"/>
                                        </p:tgtEl>
                                        <p:attrNameLst>
                                          <p:attrName>stroke.color</p:attrName>
                                        </p:attrNameLst>
                                      </p:cBhvr>
                                      <p:by>
                                        <p:hsl h="7200000" s="0" l="0"/>
                                      </p:by>
                                    </p:animClr>
                                    <p:set>
                                      <p:cBhvr>
                                        <p:cTn id="38" dur="1000" fill="hold"/>
                                        <p:tgtEl>
                                          <p:spTgt spid="63"/>
                                        </p:tgtEl>
                                        <p:attrNameLst>
                                          <p:attrName>fill.type</p:attrName>
                                        </p:attrNameLst>
                                      </p:cBhvr>
                                      <p:to>
                                        <p:strVal val="solid"/>
                                      </p:to>
                                    </p:set>
                                  </p:childTnLst>
                                </p:cTn>
                              </p:par>
                              <p:par>
                                <p:cTn id="39" presetID="1" presetClass="exit" presetSubtype="0" fill="hold" nodeType="withEffect">
                                  <p:stCondLst>
                                    <p:cond delay="310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ntr" presetSubtype="0" fill="hold" nodeType="withEffect">
                                  <p:stCondLst>
                                    <p:cond delay="3100"/>
                                  </p:stCondLst>
                                  <p:childTnLst>
                                    <p:set>
                                      <p:cBhvr>
                                        <p:cTn id="42" dur="1" fill="hold">
                                          <p:stCondLst>
                                            <p:cond delay="0"/>
                                          </p:stCondLst>
                                        </p:cTn>
                                        <p:tgtEl>
                                          <p:spTgt spid="45"/>
                                        </p:tgtEl>
                                        <p:attrNameLst>
                                          <p:attrName>style.visibility</p:attrName>
                                        </p:attrNameLst>
                                      </p:cBhvr>
                                      <p:to>
                                        <p:strVal val="visible"/>
                                      </p:to>
                                    </p:set>
                                  </p:childTnLst>
                                </p:cTn>
                              </p:par>
                              <p:par>
                                <p:cTn id="43" presetID="21" presetClass="emph" presetSubtype="0" fill="remove" grpId="3" nodeType="withEffect">
                                  <p:stCondLst>
                                    <p:cond delay="3100"/>
                                  </p:stCondLst>
                                  <p:childTnLst>
                                    <p:animClr clrSpc="hsl" dir="cw">
                                      <p:cBhvr override="childStyle">
                                        <p:cTn id="44" dur="1000" fill="hold"/>
                                        <p:tgtEl>
                                          <p:spTgt spid="63"/>
                                        </p:tgtEl>
                                        <p:attrNameLst>
                                          <p:attrName>style.color</p:attrName>
                                        </p:attrNameLst>
                                      </p:cBhvr>
                                      <p:by>
                                        <p:hsl h="7200000" s="0" l="0"/>
                                      </p:by>
                                    </p:animClr>
                                    <p:animClr clrSpc="hsl" dir="cw">
                                      <p:cBhvr>
                                        <p:cTn id="45" dur="1000" fill="hold"/>
                                        <p:tgtEl>
                                          <p:spTgt spid="63"/>
                                        </p:tgtEl>
                                        <p:attrNameLst>
                                          <p:attrName>fillcolor</p:attrName>
                                        </p:attrNameLst>
                                      </p:cBhvr>
                                      <p:by>
                                        <p:hsl h="7200000" s="0" l="0"/>
                                      </p:by>
                                    </p:animClr>
                                    <p:animClr clrSpc="hsl" dir="cw">
                                      <p:cBhvr>
                                        <p:cTn id="46" dur="1000" fill="hold"/>
                                        <p:tgtEl>
                                          <p:spTgt spid="63"/>
                                        </p:tgtEl>
                                        <p:attrNameLst>
                                          <p:attrName>stroke.color</p:attrName>
                                        </p:attrNameLst>
                                      </p:cBhvr>
                                      <p:by>
                                        <p:hsl h="7200000" s="0" l="0"/>
                                      </p:by>
                                    </p:animClr>
                                    <p:set>
                                      <p:cBhvr>
                                        <p:cTn id="47" dur="1000" fill="hold"/>
                                        <p:tgtEl>
                                          <p:spTgt spid="63"/>
                                        </p:tgtEl>
                                        <p:attrNameLst>
                                          <p:attrName>fill.type</p:attrName>
                                        </p:attrNameLst>
                                      </p:cBhvr>
                                      <p:to>
                                        <p:strVal val="solid"/>
                                      </p:to>
                                    </p:set>
                                  </p:childTnLst>
                                </p:cTn>
                              </p:par>
                              <p:par>
                                <p:cTn id="48" presetID="1" presetClass="exit" presetSubtype="0" fill="hold" nodeType="withEffect">
                                  <p:stCondLst>
                                    <p:cond delay="4100"/>
                                  </p:stCondLst>
                                  <p:childTnLst>
                                    <p:set>
                                      <p:cBhvr>
                                        <p:cTn id="49" dur="1" fill="hold">
                                          <p:stCondLst>
                                            <p:cond delay="0"/>
                                          </p:stCondLst>
                                        </p:cTn>
                                        <p:tgtEl>
                                          <p:spTgt spid="45"/>
                                        </p:tgtEl>
                                        <p:attrNameLst>
                                          <p:attrName>style.visibility</p:attrName>
                                        </p:attrNameLst>
                                      </p:cBhvr>
                                      <p:to>
                                        <p:strVal val="hidden"/>
                                      </p:to>
                                    </p:set>
                                  </p:childTnLst>
                                </p:cTn>
                              </p:par>
                              <p:par>
                                <p:cTn id="50" presetID="1" presetClass="entr" presetSubtype="0" fill="hold" nodeType="withEffect">
                                  <p:stCondLst>
                                    <p:cond delay="4100"/>
                                  </p:stCondLst>
                                  <p:childTnLst>
                                    <p:set>
                                      <p:cBhvr>
                                        <p:cTn id="51" dur="1" fill="hold">
                                          <p:stCondLst>
                                            <p:cond delay="0"/>
                                          </p:stCondLst>
                                        </p:cTn>
                                        <p:tgtEl>
                                          <p:spTgt spid="49"/>
                                        </p:tgtEl>
                                        <p:attrNameLst>
                                          <p:attrName>style.visibility</p:attrName>
                                        </p:attrNameLst>
                                      </p:cBhvr>
                                      <p:to>
                                        <p:strVal val="visible"/>
                                      </p:to>
                                    </p:set>
                                  </p:childTnLst>
                                </p:cTn>
                              </p:par>
                              <p:par>
                                <p:cTn id="52" presetID="21" presetClass="emph" presetSubtype="0" fill="remove" grpId="0" nodeType="withEffect">
                                  <p:stCondLst>
                                    <p:cond delay="4100"/>
                                  </p:stCondLst>
                                  <p:childTnLst>
                                    <p:animClr clrSpc="hsl" dir="cw">
                                      <p:cBhvr override="childStyle">
                                        <p:cTn id="53" dur="1000" fill="hold"/>
                                        <p:tgtEl>
                                          <p:spTgt spid="64"/>
                                        </p:tgtEl>
                                        <p:attrNameLst>
                                          <p:attrName>style.color</p:attrName>
                                        </p:attrNameLst>
                                      </p:cBhvr>
                                      <p:by>
                                        <p:hsl h="7200000" s="0" l="0"/>
                                      </p:by>
                                    </p:animClr>
                                    <p:animClr clrSpc="hsl" dir="cw">
                                      <p:cBhvr>
                                        <p:cTn id="54" dur="1000" fill="hold"/>
                                        <p:tgtEl>
                                          <p:spTgt spid="64"/>
                                        </p:tgtEl>
                                        <p:attrNameLst>
                                          <p:attrName>fillcolor</p:attrName>
                                        </p:attrNameLst>
                                      </p:cBhvr>
                                      <p:by>
                                        <p:hsl h="7200000" s="0" l="0"/>
                                      </p:by>
                                    </p:animClr>
                                    <p:animClr clrSpc="hsl" dir="cw">
                                      <p:cBhvr>
                                        <p:cTn id="55" dur="1000" fill="hold"/>
                                        <p:tgtEl>
                                          <p:spTgt spid="64"/>
                                        </p:tgtEl>
                                        <p:attrNameLst>
                                          <p:attrName>stroke.color</p:attrName>
                                        </p:attrNameLst>
                                      </p:cBhvr>
                                      <p:by>
                                        <p:hsl h="7200000" s="0" l="0"/>
                                      </p:by>
                                    </p:animClr>
                                    <p:set>
                                      <p:cBhvr>
                                        <p:cTn id="56" dur="1000" fill="hold"/>
                                        <p:tgtEl>
                                          <p:spTgt spid="64"/>
                                        </p:tgtEl>
                                        <p:attrNameLst>
                                          <p:attrName>fill.type</p:attrName>
                                        </p:attrNameLst>
                                      </p:cBhvr>
                                      <p:to>
                                        <p:strVal val="solid"/>
                                      </p:to>
                                    </p:set>
                                  </p:childTnLst>
                                </p:cTn>
                              </p:par>
                              <p:par>
                                <p:cTn id="57" presetID="1" presetClass="exit" presetSubtype="0" fill="hold" nodeType="withEffect">
                                  <p:stCondLst>
                                    <p:cond delay="5100"/>
                                  </p:stCondLst>
                                  <p:childTnLst>
                                    <p:set>
                                      <p:cBhvr>
                                        <p:cTn id="58" dur="1" fill="hold">
                                          <p:stCondLst>
                                            <p:cond delay="0"/>
                                          </p:stCondLst>
                                        </p:cTn>
                                        <p:tgtEl>
                                          <p:spTgt spid="4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63" grpId="3" animBg="1"/>
      <p:bldP spid="64"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3" name="Inhaltsplatzhalter 2"/>
          <p:cNvSpPr>
            <a:spLocks noGrp="1"/>
          </p:cNvSpPr>
          <p:nvPr>
            <p:ph idx="1"/>
          </p:nvPr>
        </p:nvSpPr>
        <p:spPr/>
        <p:txBody>
          <a:bodyPr>
            <a:noAutofit/>
          </a:bodyPr>
          <a:lstStyle/>
          <a:p>
            <a:r>
              <a:rPr lang="en-US" dirty="0"/>
              <a:t>Scattered data means potentially many more blocks to compete for the Buffer Cache for the same number of </a:t>
            </a:r>
            <a:r>
              <a:rPr lang="en-US" dirty="0" smtClean="0"/>
              <a:t>rows</a:t>
            </a:r>
          </a:p>
          <a:p>
            <a:r>
              <a:rPr lang="en-US" dirty="0" smtClean="0"/>
              <a:t>=&gt; </a:t>
            </a:r>
            <a:r>
              <a:rPr lang="en-US" dirty="0"/>
              <a:t>Caching</a:t>
            </a:r>
            <a:r>
              <a:rPr lang="en-US" dirty="0" smtClean="0"/>
              <a:t>!</a:t>
            </a:r>
            <a:br>
              <a:rPr lang="en-US" dirty="0" smtClean="0"/>
            </a:br>
            <a:endParaRPr lang="en-US" dirty="0"/>
          </a:p>
          <a:p>
            <a:r>
              <a:rPr lang="en-US" dirty="0" smtClean="0"/>
              <a:t>Scattered data can result in increased</a:t>
            </a:r>
          </a:p>
          <a:p>
            <a:pPr lvl="1"/>
            <a:r>
              <a:rPr lang="en-US" sz="2800" dirty="0" smtClean="0"/>
              <a:t>physical </a:t>
            </a:r>
            <a:r>
              <a:rPr lang="en-US" sz="2800" dirty="0" smtClean="0">
                <a:ln>
                  <a:solidFill>
                    <a:srgbClr val="92D050"/>
                  </a:solidFill>
                </a:ln>
              </a:rPr>
              <a:t>disk I/O</a:t>
            </a:r>
            <a:endParaRPr lang="en-US" sz="2800" dirty="0" smtClean="0"/>
          </a:p>
          <a:p>
            <a:pPr lvl="1"/>
            <a:r>
              <a:rPr lang="en-US" sz="2800" dirty="0" smtClean="0">
                <a:ln>
                  <a:solidFill>
                    <a:srgbClr val="92D050"/>
                  </a:solidFill>
                </a:ln>
              </a:rPr>
              <a:t>logical I/O</a:t>
            </a:r>
          </a:p>
          <a:p>
            <a:pPr lvl="1"/>
            <a:r>
              <a:rPr lang="en-US" sz="2800" dirty="0"/>
              <a:t>write </a:t>
            </a:r>
            <a:r>
              <a:rPr lang="en-US" sz="2800" dirty="0">
                <a:ln>
                  <a:solidFill>
                    <a:srgbClr val="92D050"/>
                  </a:solidFill>
                </a:ln>
              </a:rPr>
              <a:t>disk I/O </a:t>
            </a:r>
            <a:r>
              <a:rPr lang="en-US" sz="2800" dirty="0"/>
              <a:t>(Log Writer, DB Writer)</a:t>
            </a:r>
          </a:p>
          <a:p>
            <a:pPr lvl="1"/>
            <a:r>
              <a:rPr lang="en-US" sz="2800" dirty="0" smtClean="0">
                <a:ln>
                  <a:solidFill>
                    <a:srgbClr val="92D050"/>
                  </a:solidFill>
                </a:ln>
              </a:rPr>
              <a:t>free buffer waits</a:t>
            </a:r>
            <a:endParaRPr lang="en-US" sz="2800" dirty="0">
              <a:ln>
                <a:solidFill>
                  <a:srgbClr val="92D050"/>
                </a:solidFill>
              </a:ln>
            </a:endParaRPr>
          </a:p>
        </p:txBody>
      </p:sp>
    </p:spTree>
    <p:extLst>
      <p:ext uri="{BB962C8B-B14F-4D97-AF65-F5344CB8AC3E}">
        <p14:creationId xmlns:p14="http://schemas.microsoft.com/office/powerpoint/2010/main" val="324451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3" name="Inhaltsplatzhalter 2"/>
          <p:cNvSpPr>
            <a:spLocks noGrp="1"/>
          </p:cNvSpPr>
          <p:nvPr>
            <p:ph idx="1"/>
          </p:nvPr>
        </p:nvSpPr>
        <p:spPr/>
        <p:txBody>
          <a:bodyPr>
            <a:normAutofit/>
          </a:bodyPr>
          <a:lstStyle/>
          <a:p>
            <a:r>
              <a:rPr lang="en-US" dirty="0" smtClean="0"/>
              <a:t>Most OLTP data has a </a:t>
            </a:r>
            <a:r>
              <a:rPr lang="en-US" dirty="0">
                <a:ln>
                  <a:solidFill>
                    <a:srgbClr val="92D050"/>
                  </a:solidFill>
                </a:ln>
              </a:rPr>
              <a:t>natural</a:t>
            </a:r>
            <a:r>
              <a:rPr lang="en-US" dirty="0" smtClean="0"/>
              <a:t> clustering</a:t>
            </a:r>
            <a:br>
              <a:rPr lang="en-US" dirty="0" smtClean="0"/>
            </a:br>
            <a:endParaRPr lang="en-US" dirty="0" smtClean="0"/>
          </a:p>
          <a:p>
            <a:r>
              <a:rPr lang="en-US" dirty="0" smtClean="0"/>
              <a:t>Data arriving </a:t>
            </a:r>
            <a:r>
              <a:rPr lang="en-US" dirty="0">
                <a:ln>
                  <a:solidFill>
                    <a:srgbClr val="92D050"/>
                  </a:solidFill>
                </a:ln>
              </a:rPr>
              <a:t>around the same time</a:t>
            </a:r>
            <a:r>
              <a:rPr lang="en-US" dirty="0" smtClean="0"/>
              <a:t> is usually clustered together in a heap organized table</a:t>
            </a:r>
            <a:br>
              <a:rPr lang="en-US" dirty="0" smtClean="0"/>
            </a:br>
            <a:endParaRPr lang="en-US" dirty="0" smtClean="0"/>
          </a:p>
          <a:p>
            <a:r>
              <a:rPr lang="en-US" dirty="0" smtClean="0"/>
              <a:t>Depends on the </a:t>
            </a:r>
            <a:r>
              <a:rPr lang="en-US" dirty="0">
                <a:ln>
                  <a:solidFill>
                    <a:srgbClr val="92D050"/>
                  </a:solidFill>
                </a:ln>
              </a:rPr>
              <a:t>physical</a:t>
            </a:r>
            <a:r>
              <a:rPr lang="en-US" dirty="0" smtClean="0"/>
              <a:t> organization</a:t>
            </a:r>
            <a:br>
              <a:rPr lang="en-US" dirty="0" smtClean="0"/>
            </a:br>
            <a:endParaRPr lang="en-US" dirty="0"/>
          </a:p>
          <a:p>
            <a:r>
              <a:rPr lang="en-US" dirty="0">
                <a:ln>
                  <a:solidFill>
                    <a:srgbClr val="92D050"/>
                  </a:solidFill>
                </a:ln>
              </a:rPr>
              <a:t>Partitioning</a:t>
            </a:r>
            <a:r>
              <a:rPr lang="en-US" dirty="0" smtClean="0"/>
              <a:t> for example can influence this clustering even for heap organized tables</a:t>
            </a:r>
          </a:p>
        </p:txBody>
      </p:sp>
    </p:spTree>
    <p:extLst>
      <p:ext uri="{BB962C8B-B14F-4D97-AF65-F5344CB8AC3E}">
        <p14:creationId xmlns:p14="http://schemas.microsoft.com/office/powerpoint/2010/main" val="3152674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3" name="Inhaltsplatzhalter 2"/>
          <p:cNvSpPr>
            <a:spLocks noGrp="1"/>
          </p:cNvSpPr>
          <p:nvPr>
            <p:ph idx="1"/>
          </p:nvPr>
        </p:nvSpPr>
        <p:spPr/>
        <p:txBody>
          <a:bodyPr>
            <a:noAutofit/>
          </a:bodyPr>
          <a:lstStyle/>
          <a:p>
            <a:r>
              <a:rPr lang="en-US" dirty="0" smtClean="0"/>
              <a:t>Clustering of data can be influenced by </a:t>
            </a:r>
            <a:r>
              <a:rPr lang="en-US" dirty="0">
                <a:ln>
                  <a:solidFill>
                    <a:srgbClr val="92D050"/>
                  </a:solidFill>
                </a:ln>
              </a:rPr>
              <a:t>physical</a:t>
            </a:r>
            <a:r>
              <a:rPr lang="en-US" dirty="0" smtClean="0"/>
              <a:t> implementation</a:t>
            </a:r>
          </a:p>
          <a:p>
            <a:pPr>
              <a:lnSpc>
                <a:spcPct val="150000"/>
              </a:lnSpc>
            </a:pPr>
            <a:r>
              <a:rPr lang="en-US" dirty="0" smtClean="0"/>
              <a:t>Physical design matters</a:t>
            </a:r>
          </a:p>
          <a:p>
            <a:pPr lvl="1"/>
            <a:r>
              <a:rPr lang="en-US" dirty="0" smtClean="0"/>
              <a:t>Segment space management (MSSM / ASSM)</a:t>
            </a:r>
          </a:p>
          <a:p>
            <a:pPr lvl="1"/>
            <a:r>
              <a:rPr lang="en-US" dirty="0" smtClean="0"/>
              <a:t>Partitioning</a:t>
            </a:r>
          </a:p>
          <a:p>
            <a:pPr lvl="1"/>
            <a:r>
              <a:rPr lang="en-US" dirty="0" smtClean="0"/>
              <a:t>Index/Hash Cluster</a:t>
            </a:r>
          </a:p>
          <a:p>
            <a:pPr lvl="1"/>
            <a:r>
              <a:rPr lang="en-US" dirty="0" smtClean="0"/>
              <a:t>Index Organized Tables (IOT)</a:t>
            </a:r>
          </a:p>
          <a:p>
            <a:pPr lvl="1"/>
            <a:r>
              <a:rPr lang="en-US" dirty="0" smtClean="0"/>
              <a:t>Index design / multi-column composite indexes</a:t>
            </a:r>
          </a:p>
          <a:p>
            <a:r>
              <a:rPr lang="en-US" dirty="0" smtClean="0"/>
              <a:t>There is a reason why the Oracle internal data dictionary uses </a:t>
            </a:r>
            <a:r>
              <a:rPr lang="en-US" dirty="0">
                <a:ln>
                  <a:solidFill>
                    <a:srgbClr val="92D050"/>
                  </a:solidFill>
                </a:ln>
              </a:rPr>
              <a:t>clusters</a:t>
            </a:r>
            <a:r>
              <a:rPr lang="en-US" dirty="0" smtClean="0"/>
              <a:t> all over the place</a:t>
            </a:r>
          </a:p>
        </p:txBody>
      </p:sp>
    </p:spTree>
    <p:extLst>
      <p:ext uri="{BB962C8B-B14F-4D97-AF65-F5344CB8AC3E}">
        <p14:creationId xmlns:p14="http://schemas.microsoft.com/office/powerpoint/2010/main" val="309554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OVERVIEW</a:t>
            </a:r>
            <a:endParaRPr lang="de-DE" dirty="0"/>
          </a:p>
        </p:txBody>
      </p:sp>
      <p:sp>
        <p:nvSpPr>
          <p:cNvPr id="3" name="Inhaltsplatzhalter 2"/>
          <p:cNvSpPr>
            <a:spLocks noGrp="1"/>
          </p:cNvSpPr>
          <p:nvPr>
            <p:ph idx="1"/>
          </p:nvPr>
        </p:nvSpPr>
        <p:spPr/>
        <p:txBody>
          <a:bodyPr/>
          <a:lstStyle/>
          <a:p>
            <a:pPr>
              <a:lnSpc>
                <a:spcPct val="300000"/>
              </a:lnSpc>
            </a:pPr>
            <a:r>
              <a:rPr lang="en-US" dirty="0" smtClean="0"/>
              <a:t>Optimizer Basics – Key Concepts</a:t>
            </a:r>
          </a:p>
          <a:p>
            <a:pPr>
              <a:lnSpc>
                <a:spcPct val="300000"/>
              </a:lnSpc>
            </a:pPr>
            <a:r>
              <a:rPr lang="en-US" dirty="0" smtClean="0"/>
              <a:t>Proactive: Performance by design</a:t>
            </a:r>
          </a:p>
          <a:p>
            <a:pPr>
              <a:lnSpc>
                <a:spcPct val="300000"/>
              </a:lnSpc>
            </a:pPr>
            <a:r>
              <a:rPr lang="en-US" dirty="0" smtClean="0"/>
              <a:t>Reactive: Troubleshooting</a:t>
            </a:r>
            <a:endParaRPr lang="en-US" dirty="0"/>
          </a:p>
        </p:txBody>
      </p:sp>
    </p:spTree>
    <p:extLst>
      <p:ext uri="{BB962C8B-B14F-4D97-AF65-F5344CB8AC3E}">
        <p14:creationId xmlns:p14="http://schemas.microsoft.com/office/powerpoint/2010/main" val="33308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27" presetClass="emph" presetSubtype="0" fill="remove" nodeType="withEffect">
                                  <p:stCondLst>
                                    <p:cond delay="0"/>
                                  </p:stCondLst>
                                  <p:iterate type="lt">
                                    <p:tmPct val="0"/>
                                  </p:iterate>
                                  <p:childTnLst>
                                    <p:animClr clrSpc="rgb" dir="cw">
                                      <p:cBhvr override="childStyle">
                                        <p:cTn id="8" dur="1000" autoRev="1" fill="remove"/>
                                        <p:tgtEl>
                                          <p:spTgt spid="3">
                                            <p:txEl>
                                              <p:pRg st="0" end="0"/>
                                            </p:txEl>
                                          </p:spTgt>
                                        </p:tgtEl>
                                        <p:attrNameLst>
                                          <p:attrName>style.color</p:attrName>
                                        </p:attrNameLst>
                                      </p:cBhvr>
                                      <p:to>
                                        <a:schemeClr val="bg1"/>
                                      </p:to>
                                    </p:animClr>
                                    <p:animClr clrSpc="rgb" dir="cw">
                                      <p:cBhvr>
                                        <p:cTn id="9" dur="1000" autoRev="1" fill="remove"/>
                                        <p:tgtEl>
                                          <p:spTgt spid="3">
                                            <p:txEl>
                                              <p:pRg st="0" end="0"/>
                                            </p:txEl>
                                          </p:spTgt>
                                        </p:tgtEl>
                                        <p:attrNameLst>
                                          <p:attrName>fillcolor</p:attrName>
                                        </p:attrNameLst>
                                      </p:cBhvr>
                                      <p:to>
                                        <a:schemeClr val="bg1"/>
                                      </p:to>
                                    </p:animClr>
                                    <p:set>
                                      <p:cBhvr>
                                        <p:cTn id="10" dur="1000" autoRev="1" fill="remove"/>
                                        <p:tgtEl>
                                          <p:spTgt spid="3">
                                            <p:txEl>
                                              <p:pRg st="0" end="0"/>
                                            </p:txEl>
                                          </p:spTgt>
                                        </p:tgtEl>
                                        <p:attrNameLst>
                                          <p:attrName>fill.type</p:attrName>
                                        </p:attrNameLst>
                                      </p:cBhvr>
                                      <p:to>
                                        <p:strVal val="solid"/>
                                      </p:to>
                                    </p:set>
                                    <p:set>
                                      <p:cBhvr>
                                        <p:cTn id="11" dur="100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5" name="Rechteck 4"/>
          <p:cNvSpPr/>
          <p:nvPr/>
        </p:nvSpPr>
        <p:spPr>
          <a:xfrm>
            <a:off x="4249928" y="166634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230571"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245286"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604097"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855849"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44008"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874446"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winkelte Verbindung 12"/>
          <p:cNvCxnSpPr>
            <a:stCxn id="5" idx="1"/>
            <a:endCxn id="6" idx="0"/>
          </p:cNvCxnSpPr>
          <p:nvPr/>
        </p:nvCxnSpPr>
        <p:spPr>
          <a:xfrm rot="10800000" flipV="1">
            <a:off x="3482600" y="1846360"/>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5" idx="3"/>
            <a:endCxn id="7" idx="0"/>
          </p:cNvCxnSpPr>
          <p:nvPr/>
        </p:nvCxnSpPr>
        <p:spPr>
          <a:xfrm>
            <a:off x="4753984" y="1846360"/>
            <a:ext cx="743330"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0"/>
            <a:endCxn id="6" idx="1"/>
          </p:cNvCxnSpPr>
          <p:nvPr/>
        </p:nvCxnSpPr>
        <p:spPr>
          <a:xfrm rot="5400000" flipH="1" flipV="1">
            <a:off x="2773386" y="2611640"/>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9" idx="0"/>
            <a:endCxn id="6" idx="3"/>
          </p:cNvCxnSpPr>
          <p:nvPr/>
        </p:nvCxnSpPr>
        <p:spPr>
          <a:xfrm rot="16200000" flipV="1">
            <a:off x="3651222" y="2612305"/>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10" idx="0"/>
            <a:endCxn id="7" idx="1"/>
          </p:cNvCxnSpPr>
          <p:nvPr/>
        </p:nvCxnSpPr>
        <p:spPr>
          <a:xfrm rot="5400000" flipH="1" flipV="1">
            <a:off x="4800699" y="2624238"/>
            <a:ext cx="539925" cy="349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0"/>
            <a:endCxn id="7" idx="3"/>
          </p:cNvCxnSpPr>
          <p:nvPr/>
        </p:nvCxnSpPr>
        <p:spPr>
          <a:xfrm rot="16200000" flipV="1">
            <a:off x="5667878" y="2610364"/>
            <a:ext cx="540060" cy="3771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8" idx="3"/>
            <a:endCxn id="9" idx="1"/>
          </p:cNvCxnSpPr>
          <p:nvPr/>
        </p:nvCxnSpPr>
        <p:spPr>
          <a:xfrm>
            <a:off x="3108153" y="3248845"/>
            <a:ext cx="747696"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9" idx="3"/>
            <a:endCxn id="10" idx="1"/>
          </p:cNvCxnSpPr>
          <p:nvPr/>
        </p:nvCxnSpPr>
        <p:spPr>
          <a:xfrm flipV="1">
            <a:off x="4359905" y="3248845"/>
            <a:ext cx="284103"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10" idx="3"/>
            <a:endCxn id="11" idx="1"/>
          </p:cNvCxnSpPr>
          <p:nvPr/>
        </p:nvCxnSpPr>
        <p:spPr>
          <a:xfrm>
            <a:off x="5148064" y="3248845"/>
            <a:ext cx="726382"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1" idx="3"/>
          </p:cNvCxnSpPr>
          <p:nvPr/>
        </p:nvCxnSpPr>
        <p:spPr>
          <a:xfrm flipV="1">
            <a:off x="6378502" y="3248845"/>
            <a:ext cx="1289842"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endCxn id="8" idx="1"/>
          </p:cNvCxnSpPr>
          <p:nvPr/>
        </p:nvCxnSpPr>
        <p:spPr>
          <a:xfrm flipV="1">
            <a:off x="1292426" y="3248845"/>
            <a:ext cx="1311671"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52719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103125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153530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203907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25392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30433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35474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0511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5377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50418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5459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60496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654989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705394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755800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806177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0" name="Gerade Verbindung 79"/>
          <p:cNvCxnSpPr/>
          <p:nvPr/>
        </p:nvCxnSpPr>
        <p:spPr>
          <a:xfrm>
            <a:off x="2876949"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4107878"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a:off x="2876949" y="3717032"/>
            <a:ext cx="302526"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8" idx="2"/>
            <a:endCxn id="63" idx="0"/>
          </p:cNvCxnSpPr>
          <p:nvPr/>
        </p:nvCxnSpPr>
        <p:spPr>
          <a:xfrm flipH="1">
            <a:off x="779222" y="3428865"/>
            <a:ext cx="2076903"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stCxn id="8" idx="2"/>
            <a:endCxn id="72" idx="0"/>
          </p:cNvCxnSpPr>
          <p:nvPr/>
        </p:nvCxnSpPr>
        <p:spPr>
          <a:xfrm>
            <a:off x="2856125" y="3428865"/>
            <a:ext cx="2437751"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a:stCxn id="8" idx="2"/>
            <a:endCxn id="67" idx="0"/>
          </p:cNvCxnSpPr>
          <p:nvPr/>
        </p:nvCxnSpPr>
        <p:spPr>
          <a:xfrm flipH="1">
            <a:off x="2791320" y="3428865"/>
            <a:ext cx="64805"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a:stCxn id="9" idx="2"/>
            <a:endCxn id="64" idx="0"/>
          </p:cNvCxnSpPr>
          <p:nvPr/>
        </p:nvCxnSpPr>
        <p:spPr>
          <a:xfrm flipH="1">
            <a:off x="1283278" y="3429000"/>
            <a:ext cx="2824599"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9" idx="2"/>
            <a:endCxn id="77" idx="0"/>
          </p:cNvCxnSpPr>
          <p:nvPr/>
        </p:nvCxnSpPr>
        <p:spPr>
          <a:xfrm>
            <a:off x="4107877" y="3429000"/>
            <a:ext cx="3702153"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527194" y="5661248"/>
            <a:ext cx="8038634" cy="461665"/>
          </a:xfrm>
          <a:prstGeom prst="rect">
            <a:avLst/>
          </a:prstGeom>
          <a:noFill/>
        </p:spPr>
        <p:txBody>
          <a:bodyPr wrap="square" rtlCol="0">
            <a:spAutoFit/>
          </a:bodyPr>
          <a:lstStyle/>
          <a:p>
            <a:pPr algn="ctr"/>
            <a:r>
              <a:rPr lang="en-US" sz="2400" dirty="0" smtClean="0"/>
              <a:t>No table access =&gt; only index blocks are visited!</a:t>
            </a:r>
            <a:endParaRPr lang="en-US" sz="2400" dirty="0"/>
          </a:p>
        </p:txBody>
      </p:sp>
    </p:spTree>
    <p:extLst>
      <p:ext uri="{BB962C8B-B14F-4D97-AF65-F5344CB8AC3E}">
        <p14:creationId xmlns:p14="http://schemas.microsoft.com/office/powerpoint/2010/main" val="9048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remove" nodeType="clickEffect">
                                  <p:stCondLst>
                                    <p:cond delay="0"/>
                                  </p:stCondLst>
                                  <p:childTnLst>
                                    <p:animClr clrSpc="rgb" dir="cw">
                                      <p:cBhvr>
                                        <p:cTn id="6" dur="1000" fill="hold"/>
                                        <p:tgtEl>
                                          <p:spTgt spid="13"/>
                                        </p:tgtEl>
                                        <p:attrNameLst>
                                          <p:attrName>stroke.color</p:attrName>
                                        </p:attrNameLst>
                                      </p:cBhvr>
                                      <p:to>
                                        <a:srgbClr val="FF3300"/>
                                      </p:to>
                                    </p:animClr>
                                    <p:set>
                                      <p:cBhvr>
                                        <p:cTn id="7" dur="1000" fill="hold"/>
                                        <p:tgtEl>
                                          <p:spTgt spid="13"/>
                                        </p:tgtEl>
                                        <p:attrNameLst>
                                          <p:attrName>stroke.on</p:attrName>
                                        </p:attrNameLst>
                                      </p:cBhvr>
                                      <p:to>
                                        <p:strVal val="true"/>
                                      </p:to>
                                    </p:set>
                                  </p:childTnLst>
                                </p:cTn>
                              </p:par>
                              <p:par>
                                <p:cTn id="8" presetID="1"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8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88"/>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91"/>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1"/>
                                        </p:tgtEl>
                                        <p:attrNameLst>
                                          <p:attrName>style.visibility</p:attrName>
                                        </p:attrNameLst>
                                      </p:cBhvr>
                                      <p:to>
                                        <p:strVal val="hidden"/>
                                      </p:to>
                                    </p:set>
                                  </p:childTnLst>
                                </p:cTn>
                              </p:par>
                            </p:childTnLst>
                          </p:cTn>
                        </p:par>
                        <p:par>
                          <p:cTn id="28" fill="hold">
                            <p:stCondLst>
                              <p:cond delay="1000"/>
                            </p:stCondLst>
                            <p:childTnLst>
                              <p:par>
                                <p:cTn id="29" presetID="7" presetClass="emph" presetSubtype="2" fill="remove" nodeType="afterEffect">
                                  <p:stCondLst>
                                    <p:cond delay="0"/>
                                  </p:stCondLst>
                                  <p:childTnLst>
                                    <p:animClr clrSpc="rgb" dir="cw">
                                      <p:cBhvr>
                                        <p:cTn id="30" dur="1000" fill="hold"/>
                                        <p:tgtEl>
                                          <p:spTgt spid="17"/>
                                        </p:tgtEl>
                                        <p:attrNameLst>
                                          <p:attrName>stroke.color</p:attrName>
                                        </p:attrNameLst>
                                      </p:cBhvr>
                                      <p:to>
                                        <a:srgbClr val="FF3300"/>
                                      </p:to>
                                    </p:animClr>
                                    <p:set>
                                      <p:cBhvr>
                                        <p:cTn id="31" dur="1000" fill="hold"/>
                                        <p:tgtEl>
                                          <p:spTgt spid="17"/>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childTnLst>
                                </p:cTn>
                              </p:par>
                              <p:par>
                                <p:cTn id="40" presetID="42" presetClass="path" presetSubtype="0" accel="50000" decel="50000" fill="hold" nodeType="withEffect">
                                  <p:stCondLst>
                                    <p:cond delay="0"/>
                                  </p:stCondLst>
                                  <p:childTnLst>
                                    <p:animMotion origin="layout" path="M 3.61111E-6 3.14524E-6 L 0.09809 3.14524E-6 " pathEditMode="relative" rAng="0" ptsTypes="AA">
                                      <p:cBhvr>
                                        <p:cTn id="41" dur="5000" fill="hold"/>
                                        <p:tgtEl>
                                          <p:spTgt spid="83"/>
                                        </p:tgtEl>
                                        <p:attrNameLst>
                                          <p:attrName>ppt_x</p:attrName>
                                          <p:attrName>ppt_y</p:attrName>
                                        </p:attrNameLst>
                                      </p:cBhvr>
                                      <p:rCtr x="4896" y="0"/>
                                    </p:animMotion>
                                  </p:childTnLst>
                                </p:cTn>
                              </p:par>
                              <p:par>
                                <p:cTn id="42" presetID="10" presetClass="exit" presetSubtype="0" fill="hold" nodeType="withEffect">
                                  <p:stCondLst>
                                    <p:cond delay="0"/>
                                  </p:stCondLst>
                                  <p:childTnLst>
                                    <p:animEffect transition="out" filter="fade">
                                      <p:cBhvr>
                                        <p:cTn id="43" dur="3000"/>
                                        <p:tgtEl>
                                          <p:spTgt spid="87"/>
                                        </p:tgtEl>
                                      </p:cBhvr>
                                    </p:animEffect>
                                    <p:set>
                                      <p:cBhvr>
                                        <p:cTn id="44" dur="1" fill="hold">
                                          <p:stCondLst>
                                            <p:cond delay="2999"/>
                                          </p:stCondLst>
                                        </p:cTn>
                                        <p:tgtEl>
                                          <p:spTgt spid="8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3000"/>
                                        <p:tgtEl>
                                          <p:spTgt spid="63"/>
                                        </p:tgtEl>
                                      </p:cBhvr>
                                    </p:animEffect>
                                    <p:set>
                                      <p:cBhvr>
                                        <p:cTn id="47" dur="1" fill="hold">
                                          <p:stCondLst>
                                            <p:cond delay="2999"/>
                                          </p:stCondLst>
                                        </p:cTn>
                                        <p:tgtEl>
                                          <p:spTgt spid="63"/>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3000"/>
                                        <p:tgtEl>
                                          <p:spTgt spid="88"/>
                                        </p:tgtEl>
                                      </p:cBhvr>
                                    </p:animEffect>
                                    <p:set>
                                      <p:cBhvr>
                                        <p:cTn id="50" dur="1" fill="hold">
                                          <p:stCondLst>
                                            <p:cond delay="2999"/>
                                          </p:stCondLst>
                                        </p:cTn>
                                        <p:tgtEl>
                                          <p:spTgt spid="8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3000"/>
                                        <p:tgtEl>
                                          <p:spTgt spid="72"/>
                                        </p:tgtEl>
                                      </p:cBhvr>
                                    </p:animEffect>
                                    <p:set>
                                      <p:cBhvr>
                                        <p:cTn id="53" dur="1" fill="hold">
                                          <p:stCondLst>
                                            <p:cond delay="2999"/>
                                          </p:stCondLst>
                                        </p:cTn>
                                        <p:tgtEl>
                                          <p:spTgt spid="7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3000"/>
                                        <p:tgtEl>
                                          <p:spTgt spid="91"/>
                                        </p:tgtEl>
                                      </p:cBhvr>
                                    </p:animEffect>
                                    <p:set>
                                      <p:cBhvr>
                                        <p:cTn id="56" dur="1" fill="hold">
                                          <p:stCondLst>
                                            <p:cond delay="2999"/>
                                          </p:stCondLst>
                                        </p:cTn>
                                        <p:tgtEl>
                                          <p:spTgt spid="9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3000"/>
                                        <p:tgtEl>
                                          <p:spTgt spid="67"/>
                                        </p:tgtEl>
                                      </p:cBhvr>
                                    </p:animEffect>
                                    <p:set>
                                      <p:cBhvr>
                                        <p:cTn id="59" dur="1" fill="hold">
                                          <p:stCondLst>
                                            <p:cond delay="2999"/>
                                          </p:stCondLst>
                                        </p:cTn>
                                        <p:tgtEl>
                                          <p:spTgt spid="67"/>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3000"/>
                                        <p:tgtEl>
                                          <p:spTgt spid="48"/>
                                        </p:tgtEl>
                                      </p:cBhvr>
                                    </p:animEffect>
                                    <p:set>
                                      <p:cBhvr>
                                        <p:cTn id="62" dur="1" fill="hold">
                                          <p:stCondLst>
                                            <p:cond delay="2999"/>
                                          </p:stCondLst>
                                        </p:cTn>
                                        <p:tgtEl>
                                          <p:spTgt spid="4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3000"/>
                                        <p:tgtEl>
                                          <p:spTgt spid="64"/>
                                        </p:tgtEl>
                                      </p:cBhvr>
                                    </p:animEffect>
                                    <p:set>
                                      <p:cBhvr>
                                        <p:cTn id="65" dur="1" fill="hold">
                                          <p:stCondLst>
                                            <p:cond delay="2999"/>
                                          </p:stCondLst>
                                        </p:cTn>
                                        <p:tgtEl>
                                          <p:spTgt spid="64"/>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3000"/>
                                        <p:tgtEl>
                                          <p:spTgt spid="51"/>
                                        </p:tgtEl>
                                      </p:cBhvr>
                                    </p:animEffect>
                                    <p:set>
                                      <p:cBhvr>
                                        <p:cTn id="68" dur="1" fill="hold">
                                          <p:stCondLst>
                                            <p:cond delay="2999"/>
                                          </p:stCondLst>
                                        </p:cTn>
                                        <p:tgtEl>
                                          <p:spTgt spid="5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3000"/>
                                        <p:tgtEl>
                                          <p:spTgt spid="77"/>
                                        </p:tgtEl>
                                      </p:cBhvr>
                                    </p:animEffect>
                                    <p:set>
                                      <p:cBhvr>
                                        <p:cTn id="71" dur="1" fill="hold">
                                          <p:stCondLst>
                                            <p:cond delay="2999"/>
                                          </p:stCondLst>
                                        </p:cTn>
                                        <p:tgtEl>
                                          <p:spTgt spid="7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3000"/>
                                        <p:tgtEl>
                                          <p:spTgt spid="65"/>
                                        </p:tgtEl>
                                      </p:cBhvr>
                                    </p:animEffect>
                                    <p:set>
                                      <p:cBhvr>
                                        <p:cTn id="74" dur="1" fill="hold">
                                          <p:stCondLst>
                                            <p:cond delay="2999"/>
                                          </p:stCondLst>
                                        </p:cTn>
                                        <p:tgtEl>
                                          <p:spTgt spid="65"/>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3000"/>
                                        <p:tgtEl>
                                          <p:spTgt spid="66"/>
                                        </p:tgtEl>
                                      </p:cBhvr>
                                    </p:animEffect>
                                    <p:set>
                                      <p:cBhvr>
                                        <p:cTn id="77" dur="1" fill="hold">
                                          <p:stCondLst>
                                            <p:cond delay="2999"/>
                                          </p:stCondLst>
                                        </p:cTn>
                                        <p:tgtEl>
                                          <p:spTgt spid="66"/>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3000"/>
                                        <p:tgtEl>
                                          <p:spTgt spid="68"/>
                                        </p:tgtEl>
                                      </p:cBhvr>
                                    </p:animEffect>
                                    <p:set>
                                      <p:cBhvr>
                                        <p:cTn id="80" dur="1" fill="hold">
                                          <p:stCondLst>
                                            <p:cond delay="2999"/>
                                          </p:stCondLst>
                                        </p:cTn>
                                        <p:tgtEl>
                                          <p:spTgt spid="6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3000"/>
                                        <p:tgtEl>
                                          <p:spTgt spid="69"/>
                                        </p:tgtEl>
                                      </p:cBhvr>
                                    </p:animEffect>
                                    <p:set>
                                      <p:cBhvr>
                                        <p:cTn id="83" dur="1" fill="hold">
                                          <p:stCondLst>
                                            <p:cond delay="2999"/>
                                          </p:stCondLst>
                                        </p:cTn>
                                        <p:tgtEl>
                                          <p:spTgt spid="6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3000"/>
                                        <p:tgtEl>
                                          <p:spTgt spid="70"/>
                                        </p:tgtEl>
                                      </p:cBhvr>
                                    </p:animEffect>
                                    <p:set>
                                      <p:cBhvr>
                                        <p:cTn id="86" dur="1" fill="hold">
                                          <p:stCondLst>
                                            <p:cond delay="2999"/>
                                          </p:stCondLst>
                                        </p:cTn>
                                        <p:tgtEl>
                                          <p:spTgt spid="70"/>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3000"/>
                                        <p:tgtEl>
                                          <p:spTgt spid="71"/>
                                        </p:tgtEl>
                                      </p:cBhvr>
                                    </p:animEffect>
                                    <p:set>
                                      <p:cBhvr>
                                        <p:cTn id="89" dur="1" fill="hold">
                                          <p:stCondLst>
                                            <p:cond delay="2999"/>
                                          </p:stCondLst>
                                        </p:cTn>
                                        <p:tgtEl>
                                          <p:spTgt spid="71"/>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3000"/>
                                        <p:tgtEl>
                                          <p:spTgt spid="73"/>
                                        </p:tgtEl>
                                      </p:cBhvr>
                                    </p:animEffect>
                                    <p:set>
                                      <p:cBhvr>
                                        <p:cTn id="92" dur="1" fill="hold">
                                          <p:stCondLst>
                                            <p:cond delay="2999"/>
                                          </p:stCondLst>
                                        </p:cTn>
                                        <p:tgtEl>
                                          <p:spTgt spid="73"/>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3000"/>
                                        <p:tgtEl>
                                          <p:spTgt spid="74"/>
                                        </p:tgtEl>
                                      </p:cBhvr>
                                    </p:animEffect>
                                    <p:set>
                                      <p:cBhvr>
                                        <p:cTn id="95" dur="1" fill="hold">
                                          <p:stCondLst>
                                            <p:cond delay="2999"/>
                                          </p:stCondLst>
                                        </p:cTn>
                                        <p:tgtEl>
                                          <p:spTgt spid="74"/>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3000"/>
                                        <p:tgtEl>
                                          <p:spTgt spid="75"/>
                                        </p:tgtEl>
                                      </p:cBhvr>
                                    </p:animEffect>
                                    <p:set>
                                      <p:cBhvr>
                                        <p:cTn id="98" dur="1" fill="hold">
                                          <p:stCondLst>
                                            <p:cond delay="2999"/>
                                          </p:stCondLst>
                                        </p:cTn>
                                        <p:tgtEl>
                                          <p:spTgt spid="75"/>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3000"/>
                                        <p:tgtEl>
                                          <p:spTgt spid="76"/>
                                        </p:tgtEl>
                                      </p:cBhvr>
                                    </p:animEffect>
                                    <p:set>
                                      <p:cBhvr>
                                        <p:cTn id="101" dur="1" fill="hold">
                                          <p:stCondLst>
                                            <p:cond delay="2999"/>
                                          </p:stCondLst>
                                        </p:cTn>
                                        <p:tgtEl>
                                          <p:spTgt spid="76"/>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3000"/>
                                        <p:tgtEl>
                                          <p:spTgt spid="78"/>
                                        </p:tgtEl>
                                      </p:cBhvr>
                                    </p:animEffect>
                                    <p:set>
                                      <p:cBhvr>
                                        <p:cTn id="104" dur="1" fill="hold">
                                          <p:stCondLst>
                                            <p:cond delay="2999"/>
                                          </p:stCondLst>
                                        </p:cTn>
                                        <p:tgtEl>
                                          <p:spTgt spid="78"/>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87"/>
                                        </p:tgtEl>
                                        <p:attrNameLst>
                                          <p:attrName>style.visibility</p:attrName>
                                        </p:attrNameLst>
                                      </p:cBhvr>
                                      <p:to>
                                        <p:strVal val="visible"/>
                                      </p:to>
                                    </p:set>
                                  </p:childTnLst>
                                </p:cTn>
                              </p:par>
                              <p:par>
                                <p:cTn id="107" presetID="21" presetClass="emph" presetSubtype="0" fill="remove" grpId="0" nodeType="withEffect">
                                  <p:stCondLst>
                                    <p:cond delay="0"/>
                                  </p:stCondLst>
                                  <p:childTnLst>
                                    <p:animClr clrSpc="hsl" dir="cw">
                                      <p:cBhvr override="childStyle">
                                        <p:cTn id="108" dur="1000" fill="hold"/>
                                        <p:tgtEl>
                                          <p:spTgt spid="63"/>
                                        </p:tgtEl>
                                        <p:attrNameLst>
                                          <p:attrName>style.color</p:attrName>
                                        </p:attrNameLst>
                                      </p:cBhvr>
                                      <p:by>
                                        <p:hsl h="7200000" s="0" l="0"/>
                                      </p:by>
                                    </p:animClr>
                                    <p:animClr clrSpc="hsl" dir="cw">
                                      <p:cBhvr>
                                        <p:cTn id="109" dur="1000" fill="hold"/>
                                        <p:tgtEl>
                                          <p:spTgt spid="63"/>
                                        </p:tgtEl>
                                        <p:attrNameLst>
                                          <p:attrName>fillcolor</p:attrName>
                                        </p:attrNameLst>
                                      </p:cBhvr>
                                      <p:by>
                                        <p:hsl h="7200000" s="0" l="0"/>
                                      </p:by>
                                    </p:animClr>
                                    <p:animClr clrSpc="hsl" dir="cw">
                                      <p:cBhvr>
                                        <p:cTn id="110" dur="1000" fill="hold"/>
                                        <p:tgtEl>
                                          <p:spTgt spid="63"/>
                                        </p:tgtEl>
                                        <p:attrNameLst>
                                          <p:attrName>stroke.color</p:attrName>
                                        </p:attrNameLst>
                                      </p:cBhvr>
                                      <p:by>
                                        <p:hsl h="7200000" s="0" l="0"/>
                                      </p:by>
                                    </p:animClr>
                                    <p:set>
                                      <p:cBhvr>
                                        <p:cTn id="111" dur="1000" fill="hold"/>
                                        <p:tgtEl>
                                          <p:spTgt spid="63"/>
                                        </p:tgtEl>
                                        <p:attrNameLst>
                                          <p:attrName>fill.type</p:attrName>
                                        </p:attrNameLst>
                                      </p:cBhvr>
                                      <p:to>
                                        <p:strVal val="solid"/>
                                      </p:to>
                                    </p:set>
                                  </p:childTnLst>
                                </p:cTn>
                              </p:par>
                              <p:par>
                                <p:cTn id="112" presetID="1" presetClass="exit" presetSubtype="0" fill="hold" nodeType="withEffect">
                                  <p:stCondLst>
                                    <p:cond delay="1100"/>
                                  </p:stCondLst>
                                  <p:childTnLst>
                                    <p:set>
                                      <p:cBhvr>
                                        <p:cTn id="113" dur="1" fill="hold">
                                          <p:stCondLst>
                                            <p:cond delay="0"/>
                                          </p:stCondLst>
                                        </p:cTn>
                                        <p:tgtEl>
                                          <p:spTgt spid="87"/>
                                        </p:tgtEl>
                                        <p:attrNameLst>
                                          <p:attrName>style.visibility</p:attrName>
                                        </p:attrNameLst>
                                      </p:cBhvr>
                                      <p:to>
                                        <p:strVal val="hidden"/>
                                      </p:to>
                                    </p:set>
                                  </p:childTnLst>
                                </p:cTn>
                              </p:par>
                              <p:par>
                                <p:cTn id="114" presetID="1" presetClass="entr" presetSubtype="0" fill="hold" nodeType="withEffect">
                                  <p:stCondLst>
                                    <p:cond delay="1100"/>
                                  </p:stCondLst>
                                  <p:childTnLst>
                                    <p:set>
                                      <p:cBhvr>
                                        <p:cTn id="115" dur="1" fill="hold">
                                          <p:stCondLst>
                                            <p:cond delay="0"/>
                                          </p:stCondLst>
                                        </p:cTn>
                                        <p:tgtEl>
                                          <p:spTgt spid="88"/>
                                        </p:tgtEl>
                                        <p:attrNameLst>
                                          <p:attrName>style.visibility</p:attrName>
                                        </p:attrNameLst>
                                      </p:cBhvr>
                                      <p:to>
                                        <p:strVal val="visible"/>
                                      </p:to>
                                    </p:set>
                                  </p:childTnLst>
                                </p:cTn>
                              </p:par>
                              <p:par>
                                <p:cTn id="116" presetID="21" presetClass="emph" presetSubtype="0" fill="remove" grpId="0" nodeType="withEffect">
                                  <p:stCondLst>
                                    <p:cond delay="1200"/>
                                  </p:stCondLst>
                                  <p:childTnLst>
                                    <p:animClr clrSpc="hsl" dir="cw">
                                      <p:cBhvr override="childStyle">
                                        <p:cTn id="117" dur="1000" fill="hold"/>
                                        <p:tgtEl>
                                          <p:spTgt spid="72"/>
                                        </p:tgtEl>
                                        <p:attrNameLst>
                                          <p:attrName>style.color</p:attrName>
                                        </p:attrNameLst>
                                      </p:cBhvr>
                                      <p:by>
                                        <p:hsl h="7200000" s="0" l="0"/>
                                      </p:by>
                                    </p:animClr>
                                    <p:animClr clrSpc="hsl" dir="cw">
                                      <p:cBhvr>
                                        <p:cTn id="118" dur="1000" fill="hold"/>
                                        <p:tgtEl>
                                          <p:spTgt spid="72"/>
                                        </p:tgtEl>
                                        <p:attrNameLst>
                                          <p:attrName>fillcolor</p:attrName>
                                        </p:attrNameLst>
                                      </p:cBhvr>
                                      <p:by>
                                        <p:hsl h="7200000" s="0" l="0"/>
                                      </p:by>
                                    </p:animClr>
                                    <p:animClr clrSpc="hsl" dir="cw">
                                      <p:cBhvr>
                                        <p:cTn id="119" dur="1000" fill="hold"/>
                                        <p:tgtEl>
                                          <p:spTgt spid="72"/>
                                        </p:tgtEl>
                                        <p:attrNameLst>
                                          <p:attrName>stroke.color</p:attrName>
                                        </p:attrNameLst>
                                      </p:cBhvr>
                                      <p:by>
                                        <p:hsl h="7200000" s="0" l="0"/>
                                      </p:by>
                                    </p:animClr>
                                    <p:set>
                                      <p:cBhvr>
                                        <p:cTn id="120" dur="1000" fill="hold"/>
                                        <p:tgtEl>
                                          <p:spTgt spid="72"/>
                                        </p:tgtEl>
                                        <p:attrNameLst>
                                          <p:attrName>fill.type</p:attrName>
                                        </p:attrNameLst>
                                      </p:cBhvr>
                                      <p:to>
                                        <p:strVal val="solid"/>
                                      </p:to>
                                    </p:set>
                                  </p:childTnLst>
                                </p:cTn>
                              </p:par>
                              <p:par>
                                <p:cTn id="121" presetID="1" presetClass="exit" presetSubtype="0" fill="hold" nodeType="withEffect">
                                  <p:stCondLst>
                                    <p:cond delay="2100"/>
                                  </p:stCondLst>
                                  <p:childTnLst>
                                    <p:set>
                                      <p:cBhvr>
                                        <p:cTn id="122" dur="1" fill="hold">
                                          <p:stCondLst>
                                            <p:cond delay="0"/>
                                          </p:stCondLst>
                                        </p:cTn>
                                        <p:tgtEl>
                                          <p:spTgt spid="88"/>
                                        </p:tgtEl>
                                        <p:attrNameLst>
                                          <p:attrName>style.visibility</p:attrName>
                                        </p:attrNameLst>
                                      </p:cBhvr>
                                      <p:to>
                                        <p:strVal val="hidden"/>
                                      </p:to>
                                    </p:set>
                                  </p:childTnLst>
                                </p:cTn>
                              </p:par>
                              <p:par>
                                <p:cTn id="123" presetID="1" presetClass="entr" presetSubtype="0" fill="hold" nodeType="withEffect">
                                  <p:stCondLst>
                                    <p:cond delay="2100"/>
                                  </p:stCondLst>
                                  <p:childTnLst>
                                    <p:set>
                                      <p:cBhvr>
                                        <p:cTn id="124" dur="1" fill="hold">
                                          <p:stCondLst>
                                            <p:cond delay="0"/>
                                          </p:stCondLst>
                                        </p:cTn>
                                        <p:tgtEl>
                                          <p:spTgt spid="91"/>
                                        </p:tgtEl>
                                        <p:attrNameLst>
                                          <p:attrName>style.visibility</p:attrName>
                                        </p:attrNameLst>
                                      </p:cBhvr>
                                      <p:to>
                                        <p:strVal val="visible"/>
                                      </p:to>
                                    </p:set>
                                  </p:childTnLst>
                                </p:cTn>
                              </p:par>
                              <p:par>
                                <p:cTn id="125" presetID="21" presetClass="emph" presetSubtype="0" fill="remove" grpId="0" nodeType="withEffect">
                                  <p:stCondLst>
                                    <p:cond delay="2100"/>
                                  </p:stCondLst>
                                  <p:childTnLst>
                                    <p:animClr clrSpc="hsl" dir="cw">
                                      <p:cBhvr override="childStyle">
                                        <p:cTn id="126" dur="1000" fill="hold"/>
                                        <p:tgtEl>
                                          <p:spTgt spid="67"/>
                                        </p:tgtEl>
                                        <p:attrNameLst>
                                          <p:attrName>style.color</p:attrName>
                                        </p:attrNameLst>
                                      </p:cBhvr>
                                      <p:by>
                                        <p:hsl h="7200000" s="0" l="0"/>
                                      </p:by>
                                    </p:animClr>
                                    <p:animClr clrSpc="hsl" dir="cw">
                                      <p:cBhvr>
                                        <p:cTn id="127" dur="1000" fill="hold"/>
                                        <p:tgtEl>
                                          <p:spTgt spid="67"/>
                                        </p:tgtEl>
                                        <p:attrNameLst>
                                          <p:attrName>fillcolor</p:attrName>
                                        </p:attrNameLst>
                                      </p:cBhvr>
                                      <p:by>
                                        <p:hsl h="7200000" s="0" l="0"/>
                                      </p:by>
                                    </p:animClr>
                                    <p:animClr clrSpc="hsl" dir="cw">
                                      <p:cBhvr>
                                        <p:cTn id="128" dur="1000" fill="hold"/>
                                        <p:tgtEl>
                                          <p:spTgt spid="67"/>
                                        </p:tgtEl>
                                        <p:attrNameLst>
                                          <p:attrName>stroke.color</p:attrName>
                                        </p:attrNameLst>
                                      </p:cBhvr>
                                      <p:by>
                                        <p:hsl h="7200000" s="0" l="0"/>
                                      </p:by>
                                    </p:animClr>
                                    <p:set>
                                      <p:cBhvr>
                                        <p:cTn id="129" dur="1000" fill="hold"/>
                                        <p:tgtEl>
                                          <p:spTgt spid="67"/>
                                        </p:tgtEl>
                                        <p:attrNameLst>
                                          <p:attrName>fill.type</p:attrName>
                                        </p:attrNameLst>
                                      </p:cBhvr>
                                      <p:to>
                                        <p:strVal val="solid"/>
                                      </p:to>
                                    </p:set>
                                  </p:childTnLst>
                                </p:cTn>
                              </p:par>
                              <p:par>
                                <p:cTn id="130" presetID="1" presetClass="exit" presetSubtype="0" fill="hold" nodeType="withEffect">
                                  <p:stCondLst>
                                    <p:cond delay="3100"/>
                                  </p:stCondLst>
                                  <p:childTnLst>
                                    <p:set>
                                      <p:cBhvr>
                                        <p:cTn id="131" dur="1" fill="hold">
                                          <p:stCondLst>
                                            <p:cond delay="0"/>
                                          </p:stCondLst>
                                        </p:cTn>
                                        <p:tgtEl>
                                          <p:spTgt spid="91"/>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fade">
                                      <p:cBhvr>
                                        <p:cTn id="13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4" grpId="1" animBg="1"/>
      <p:bldP spid="65" grpId="0" animBg="1"/>
      <p:bldP spid="66" grpId="0" animBg="1"/>
      <p:bldP spid="67" grpId="0" animBg="1"/>
      <p:bldP spid="67" grpId="1" animBg="1"/>
      <p:bldP spid="68" grpId="0" animBg="1"/>
      <p:bldP spid="69" grpId="0" animBg="1"/>
      <p:bldP spid="70" grpId="0" animBg="1"/>
      <p:bldP spid="71" grpId="0" animBg="1"/>
      <p:bldP spid="72" grpId="0" animBg="1"/>
      <p:bldP spid="72" grpId="1" animBg="1"/>
      <p:bldP spid="73" grpId="0" animBg="1"/>
      <p:bldP spid="74" grpId="0" animBg="1"/>
      <p:bldP spid="75" grpId="0" animBg="1"/>
      <p:bldP spid="76" grpId="0" animBg="1"/>
      <p:bldP spid="77" grpId="1" animBg="1"/>
      <p:bldP spid="78"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HOW SCATTERED / CLUSTERED?</a:t>
            </a:r>
            <a:endParaRPr lang="de-DE" dirty="0"/>
          </a:p>
        </p:txBody>
      </p:sp>
      <p:sp>
        <p:nvSpPr>
          <p:cNvPr id="3" name="Inhaltsplatzhalter 2"/>
          <p:cNvSpPr>
            <a:spLocks noGrp="1"/>
          </p:cNvSpPr>
          <p:nvPr>
            <p:ph idx="1"/>
          </p:nvPr>
        </p:nvSpPr>
        <p:spPr/>
        <p:txBody>
          <a:bodyPr>
            <a:noAutofit/>
          </a:bodyPr>
          <a:lstStyle/>
          <a:p>
            <a:r>
              <a:rPr lang="en-US" dirty="0" smtClean="0"/>
              <a:t>There is only a single measure of clustering in Oracle: </a:t>
            </a:r>
            <a:br>
              <a:rPr lang="en-US" dirty="0" smtClean="0"/>
            </a:br>
            <a:r>
              <a:rPr lang="en-US" dirty="0" smtClean="0"/>
              <a:t>The </a:t>
            </a:r>
            <a:r>
              <a:rPr lang="en-US" dirty="0">
                <a:ln>
                  <a:solidFill>
                    <a:srgbClr val="92D050"/>
                  </a:solidFill>
                </a:ln>
              </a:rPr>
              <a:t>index clustering factor</a:t>
            </a:r>
            <a:r>
              <a:rPr lang="en-US" dirty="0" smtClean="0"/>
              <a:t/>
            </a:r>
            <a:br>
              <a:rPr lang="en-US" dirty="0" smtClean="0"/>
            </a:br>
            <a:endParaRPr lang="en-US" dirty="0" smtClean="0"/>
          </a:p>
          <a:p>
            <a:r>
              <a:rPr lang="en-US" dirty="0" smtClean="0"/>
              <a:t>The index clustering factor is represented by a </a:t>
            </a:r>
            <a:r>
              <a:rPr lang="en-US" dirty="0">
                <a:ln>
                  <a:solidFill>
                    <a:srgbClr val="92D050"/>
                  </a:solidFill>
                </a:ln>
              </a:rPr>
              <a:t>single</a:t>
            </a:r>
            <a:r>
              <a:rPr lang="en-US" dirty="0" smtClean="0"/>
              <a:t> value</a:t>
            </a:r>
            <a:br>
              <a:rPr lang="en-US" dirty="0" smtClean="0"/>
            </a:br>
            <a:endParaRPr lang="en-US" dirty="0" smtClean="0"/>
          </a:p>
          <a:p>
            <a:r>
              <a:rPr lang="en-US" dirty="0" smtClean="0"/>
              <a:t>The logic measuring the clustering factor by default does </a:t>
            </a:r>
            <a:r>
              <a:rPr lang="en-US" dirty="0">
                <a:ln>
                  <a:solidFill>
                    <a:srgbClr val="92D050"/>
                  </a:solidFill>
                </a:ln>
              </a:rPr>
              <a:t>not </a:t>
            </a:r>
            <a:r>
              <a:rPr lang="en-US" dirty="0" smtClean="0"/>
              <a:t>cater for data clustered across </a:t>
            </a:r>
            <a:r>
              <a:rPr lang="en-US" dirty="0">
                <a:ln>
                  <a:solidFill>
                    <a:srgbClr val="92D050"/>
                  </a:solidFill>
                </a:ln>
              </a:rPr>
              <a:t>few</a:t>
            </a:r>
            <a:r>
              <a:rPr lang="en-US" dirty="0" smtClean="0"/>
              <a:t> blocks (ASSM!)</a:t>
            </a:r>
          </a:p>
        </p:txBody>
      </p:sp>
    </p:spTree>
    <p:extLst>
      <p:ext uri="{BB962C8B-B14F-4D97-AF65-F5344CB8AC3E}">
        <p14:creationId xmlns:p14="http://schemas.microsoft.com/office/powerpoint/2010/main" val="1637776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HOW SCATTERED / CLUSTERED?</a:t>
            </a:r>
            <a:endParaRPr lang="de-DE" dirty="0"/>
          </a:p>
        </p:txBody>
      </p:sp>
      <p:sp>
        <p:nvSpPr>
          <p:cNvPr id="3" name="Inhaltsplatzhalter 2"/>
          <p:cNvSpPr>
            <a:spLocks noGrp="1"/>
          </p:cNvSpPr>
          <p:nvPr>
            <p:ph idx="1"/>
          </p:nvPr>
        </p:nvSpPr>
        <p:spPr/>
        <p:txBody>
          <a:bodyPr>
            <a:noAutofit/>
          </a:bodyPr>
          <a:lstStyle/>
          <a:p>
            <a:r>
              <a:rPr lang="en-US" dirty="0" smtClean="0"/>
              <a:t>Challenges</a:t>
            </a:r>
            <a:br>
              <a:rPr lang="en-US" dirty="0" smtClean="0"/>
            </a:br>
            <a:endParaRPr lang="en-US" dirty="0" smtClean="0"/>
          </a:p>
          <a:p>
            <a:pPr lvl="1"/>
            <a:r>
              <a:rPr lang="en-US" dirty="0" smtClean="0"/>
              <a:t>Getting the </a:t>
            </a:r>
            <a:r>
              <a:rPr lang="en-US" dirty="0">
                <a:ln>
                  <a:solidFill>
                    <a:srgbClr val="92D050"/>
                  </a:solidFill>
                </a:ln>
              </a:rPr>
              <a:t>index clustering factor</a:t>
            </a:r>
            <a:r>
              <a:rPr lang="en-US" dirty="0" smtClean="0"/>
              <a:t> right</a:t>
            </a:r>
            <a:br>
              <a:rPr lang="en-US" dirty="0" smtClean="0"/>
            </a:br>
            <a:endParaRPr lang="en-US" dirty="0" smtClean="0"/>
          </a:p>
          <a:p>
            <a:pPr lvl="1"/>
            <a:r>
              <a:rPr lang="en-US" dirty="0" smtClean="0"/>
              <a:t>There are various reasons why the index clustering factor measured by Oracle might not be </a:t>
            </a:r>
            <a:r>
              <a:rPr lang="en-US" dirty="0">
                <a:ln>
                  <a:solidFill>
                    <a:srgbClr val="92D050"/>
                  </a:solidFill>
                </a:ln>
              </a:rPr>
              <a:t>representative</a:t>
            </a:r>
          </a:p>
          <a:p>
            <a:pPr lvl="2"/>
            <a:r>
              <a:rPr lang="en-US" dirty="0" smtClean="0"/>
              <a:t>Multiple </a:t>
            </a:r>
            <a:r>
              <a:rPr lang="en-US" dirty="0" err="1" smtClean="0"/>
              <a:t>freelists</a:t>
            </a:r>
            <a:r>
              <a:rPr lang="en-US" dirty="0" smtClean="0"/>
              <a:t> / </a:t>
            </a:r>
            <a:r>
              <a:rPr lang="en-US" dirty="0" err="1" smtClean="0"/>
              <a:t>freelist</a:t>
            </a:r>
            <a:r>
              <a:rPr lang="en-US" dirty="0" smtClean="0"/>
              <a:t> groups (MSSM)</a:t>
            </a:r>
          </a:p>
          <a:p>
            <a:pPr lvl="2"/>
            <a:r>
              <a:rPr lang="en-US" dirty="0" smtClean="0"/>
              <a:t>ASSM</a:t>
            </a:r>
          </a:p>
          <a:p>
            <a:pPr lvl="2"/>
            <a:r>
              <a:rPr lang="en-US" dirty="0" smtClean="0"/>
              <a:t>Partitioning</a:t>
            </a:r>
          </a:p>
          <a:p>
            <a:pPr lvl="2"/>
            <a:r>
              <a:rPr lang="en-US" dirty="0" smtClean="0"/>
              <a:t>SHRINK SPACE effects</a:t>
            </a:r>
          </a:p>
        </p:txBody>
      </p:sp>
    </p:spTree>
    <p:extLst>
      <p:ext uri="{BB962C8B-B14F-4D97-AF65-F5344CB8AC3E}">
        <p14:creationId xmlns:p14="http://schemas.microsoft.com/office/powerpoint/2010/main" val="3818780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5" name="Rechteck 4"/>
          <p:cNvSpPr/>
          <p:nvPr/>
        </p:nvSpPr>
        <p:spPr>
          <a:xfrm>
            <a:off x="4249928" y="166634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230571"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5245286" y="23488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604097"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855849"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44008" y="306882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874446" y="306896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winkelte Verbindung 12"/>
          <p:cNvCxnSpPr>
            <a:stCxn id="5" idx="1"/>
            <a:endCxn id="6" idx="0"/>
          </p:cNvCxnSpPr>
          <p:nvPr/>
        </p:nvCxnSpPr>
        <p:spPr>
          <a:xfrm rot="10800000" flipV="1">
            <a:off x="3482600" y="1846360"/>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5" idx="3"/>
            <a:endCxn id="7" idx="0"/>
          </p:cNvCxnSpPr>
          <p:nvPr/>
        </p:nvCxnSpPr>
        <p:spPr>
          <a:xfrm>
            <a:off x="4753984" y="1846360"/>
            <a:ext cx="743330"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0"/>
            <a:endCxn id="6" idx="1"/>
          </p:cNvCxnSpPr>
          <p:nvPr/>
        </p:nvCxnSpPr>
        <p:spPr>
          <a:xfrm rot="5400000" flipH="1" flipV="1">
            <a:off x="2773386" y="2611640"/>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9" idx="0"/>
            <a:endCxn id="6" idx="3"/>
          </p:cNvCxnSpPr>
          <p:nvPr/>
        </p:nvCxnSpPr>
        <p:spPr>
          <a:xfrm rot="16200000" flipV="1">
            <a:off x="3651222" y="2612305"/>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10" idx="0"/>
            <a:endCxn id="7" idx="1"/>
          </p:cNvCxnSpPr>
          <p:nvPr/>
        </p:nvCxnSpPr>
        <p:spPr>
          <a:xfrm rot="5400000" flipH="1" flipV="1">
            <a:off x="4800699" y="2624238"/>
            <a:ext cx="539925" cy="349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0"/>
            <a:endCxn id="7" idx="3"/>
          </p:cNvCxnSpPr>
          <p:nvPr/>
        </p:nvCxnSpPr>
        <p:spPr>
          <a:xfrm rot="16200000" flipV="1">
            <a:off x="5667878" y="2610364"/>
            <a:ext cx="540060" cy="3771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8" idx="3"/>
            <a:endCxn id="9" idx="1"/>
          </p:cNvCxnSpPr>
          <p:nvPr/>
        </p:nvCxnSpPr>
        <p:spPr>
          <a:xfrm>
            <a:off x="3108153" y="3248845"/>
            <a:ext cx="747696"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9" idx="3"/>
            <a:endCxn id="10" idx="1"/>
          </p:cNvCxnSpPr>
          <p:nvPr/>
        </p:nvCxnSpPr>
        <p:spPr>
          <a:xfrm flipV="1">
            <a:off x="4359905" y="3248845"/>
            <a:ext cx="284103"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10" idx="3"/>
            <a:endCxn id="11" idx="1"/>
          </p:cNvCxnSpPr>
          <p:nvPr/>
        </p:nvCxnSpPr>
        <p:spPr>
          <a:xfrm>
            <a:off x="5148064" y="3248845"/>
            <a:ext cx="726382"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1" idx="3"/>
          </p:cNvCxnSpPr>
          <p:nvPr/>
        </p:nvCxnSpPr>
        <p:spPr>
          <a:xfrm flipV="1">
            <a:off x="6378502" y="3248845"/>
            <a:ext cx="1289842"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endCxn id="8" idx="1"/>
          </p:cNvCxnSpPr>
          <p:nvPr/>
        </p:nvCxnSpPr>
        <p:spPr>
          <a:xfrm flipV="1">
            <a:off x="1292426" y="3248845"/>
            <a:ext cx="1311671"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52719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Rechteck 63"/>
          <p:cNvSpPr/>
          <p:nvPr/>
        </p:nvSpPr>
        <p:spPr>
          <a:xfrm>
            <a:off x="103125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Rechteck 64"/>
          <p:cNvSpPr/>
          <p:nvPr/>
        </p:nvSpPr>
        <p:spPr>
          <a:xfrm>
            <a:off x="153530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a:off x="203907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Rechteck 66"/>
          <p:cNvSpPr/>
          <p:nvPr/>
        </p:nvSpPr>
        <p:spPr>
          <a:xfrm>
            <a:off x="25392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p:nvSpPr>
        <p:spPr>
          <a:xfrm>
            <a:off x="30433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Rechteck 68"/>
          <p:cNvSpPr/>
          <p:nvPr/>
        </p:nvSpPr>
        <p:spPr>
          <a:xfrm>
            <a:off x="35474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Rechteck 69"/>
          <p:cNvSpPr/>
          <p:nvPr/>
        </p:nvSpPr>
        <p:spPr>
          <a:xfrm>
            <a:off x="40511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453779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echteck 71"/>
          <p:cNvSpPr/>
          <p:nvPr/>
        </p:nvSpPr>
        <p:spPr>
          <a:xfrm>
            <a:off x="5041848"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Rechteck 72"/>
          <p:cNvSpPr/>
          <p:nvPr/>
        </p:nvSpPr>
        <p:spPr>
          <a:xfrm>
            <a:off x="554590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p:cNvSpPr/>
          <p:nvPr/>
        </p:nvSpPr>
        <p:spPr>
          <a:xfrm>
            <a:off x="6049674"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a:xfrm>
            <a:off x="6549890"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Rechteck 75"/>
          <p:cNvSpPr/>
          <p:nvPr/>
        </p:nvSpPr>
        <p:spPr>
          <a:xfrm>
            <a:off x="7053946"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a:xfrm>
            <a:off x="755800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Rechteck 77"/>
          <p:cNvSpPr/>
          <p:nvPr/>
        </p:nvSpPr>
        <p:spPr>
          <a:xfrm>
            <a:off x="8061772" y="494116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0" name="Gerade Verbindung 79"/>
          <p:cNvCxnSpPr/>
          <p:nvPr/>
        </p:nvCxnSpPr>
        <p:spPr>
          <a:xfrm>
            <a:off x="2876949"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4107878" y="3501008"/>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a:off x="2876949" y="3717032"/>
            <a:ext cx="302526"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Gerade Verbindung 86"/>
          <p:cNvCxnSpPr>
            <a:stCxn id="8" idx="2"/>
            <a:endCxn id="63" idx="0"/>
          </p:cNvCxnSpPr>
          <p:nvPr/>
        </p:nvCxnSpPr>
        <p:spPr>
          <a:xfrm flipH="1">
            <a:off x="779222" y="3428865"/>
            <a:ext cx="2076903"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stCxn id="8" idx="2"/>
            <a:endCxn id="72" idx="0"/>
          </p:cNvCxnSpPr>
          <p:nvPr/>
        </p:nvCxnSpPr>
        <p:spPr>
          <a:xfrm>
            <a:off x="2856125" y="3428865"/>
            <a:ext cx="2437751" cy="1512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a:stCxn id="9" idx="2"/>
            <a:endCxn id="63" idx="0"/>
          </p:cNvCxnSpPr>
          <p:nvPr/>
        </p:nvCxnSpPr>
        <p:spPr>
          <a:xfrm flipH="1">
            <a:off x="779222" y="3429000"/>
            <a:ext cx="3328655"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9" idx="2"/>
            <a:endCxn id="72" idx="0"/>
          </p:cNvCxnSpPr>
          <p:nvPr/>
        </p:nvCxnSpPr>
        <p:spPr>
          <a:xfrm>
            <a:off x="4107877" y="3429000"/>
            <a:ext cx="1185999"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527194" y="5661248"/>
            <a:ext cx="8038634" cy="461665"/>
          </a:xfrm>
          <a:prstGeom prst="rect">
            <a:avLst/>
          </a:prstGeom>
          <a:noFill/>
        </p:spPr>
        <p:txBody>
          <a:bodyPr wrap="square" rtlCol="0">
            <a:spAutoFit/>
          </a:bodyPr>
          <a:lstStyle/>
          <a:p>
            <a:pPr algn="ctr"/>
            <a:r>
              <a:rPr lang="en-US" sz="2400" dirty="0" smtClean="0"/>
              <a:t>Re-visiting the same recent table blocks</a:t>
            </a:r>
            <a:endParaRPr lang="en-US" sz="2400" dirty="0"/>
          </a:p>
        </p:txBody>
      </p:sp>
      <p:sp>
        <p:nvSpPr>
          <p:cNvPr id="12" name="Ellipse 11"/>
          <p:cNvSpPr/>
          <p:nvPr/>
        </p:nvSpPr>
        <p:spPr>
          <a:xfrm>
            <a:off x="425361" y="4761148"/>
            <a:ext cx="70772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4940015" y="4761148"/>
            <a:ext cx="70772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0078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remove" nodeType="clickEffect">
                                  <p:stCondLst>
                                    <p:cond delay="0"/>
                                  </p:stCondLst>
                                  <p:childTnLst>
                                    <p:animClr clrSpc="rgb" dir="cw">
                                      <p:cBhvr>
                                        <p:cTn id="6" dur="1000" fill="hold"/>
                                        <p:tgtEl>
                                          <p:spTgt spid="13"/>
                                        </p:tgtEl>
                                        <p:attrNameLst>
                                          <p:attrName>stroke.color</p:attrName>
                                        </p:attrNameLst>
                                      </p:cBhvr>
                                      <p:to>
                                        <a:srgbClr val="FF3300"/>
                                      </p:to>
                                    </p:animClr>
                                    <p:set>
                                      <p:cBhvr>
                                        <p:cTn id="7" dur="1000" fill="hold"/>
                                        <p:tgtEl>
                                          <p:spTgt spid="13"/>
                                        </p:tgtEl>
                                        <p:attrNameLst>
                                          <p:attrName>stroke.on</p:attrName>
                                        </p:attrNameLst>
                                      </p:cBhvr>
                                      <p:to>
                                        <p:strVal val="true"/>
                                      </p:to>
                                    </p:set>
                                  </p:childTnLst>
                                </p:cTn>
                              </p:par>
                            </p:childTnLst>
                          </p:cTn>
                        </p:par>
                        <p:par>
                          <p:cTn id="8" fill="hold">
                            <p:stCondLst>
                              <p:cond delay="1000"/>
                            </p:stCondLst>
                            <p:childTnLst>
                              <p:par>
                                <p:cTn id="9" presetID="7" presetClass="emph" presetSubtype="2" fill="remove" nodeType="afterEffect">
                                  <p:stCondLst>
                                    <p:cond delay="0"/>
                                  </p:stCondLst>
                                  <p:childTnLst>
                                    <p:animClr clrSpc="rgb" dir="cw">
                                      <p:cBhvr>
                                        <p:cTn id="10" dur="1000" fill="hold"/>
                                        <p:tgtEl>
                                          <p:spTgt spid="17"/>
                                        </p:tgtEl>
                                        <p:attrNameLst>
                                          <p:attrName>stroke.color</p:attrName>
                                        </p:attrNameLst>
                                      </p:cBhvr>
                                      <p:to>
                                        <a:srgbClr val="FF3300"/>
                                      </p:to>
                                    </p:animClr>
                                    <p:set>
                                      <p:cBhvr>
                                        <p:cTn id="11" dur="1000" fill="hold"/>
                                        <p:tgtEl>
                                          <p:spTgt spid="17"/>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childTnLst>
                                </p:cTn>
                              </p:par>
                              <p:par>
                                <p:cTn id="24" presetID="42" presetClass="path" presetSubtype="0" accel="50000" decel="50000" fill="hold" nodeType="withEffect">
                                  <p:stCondLst>
                                    <p:cond delay="0"/>
                                  </p:stCondLst>
                                  <p:childTnLst>
                                    <p:animMotion origin="layout" path="M 3.61111E-6 3.14524E-6 L 0.09809 3.14524E-6 " pathEditMode="relative" rAng="0" ptsTypes="AA">
                                      <p:cBhvr>
                                        <p:cTn id="25" dur="5000" fill="hold"/>
                                        <p:tgtEl>
                                          <p:spTgt spid="83"/>
                                        </p:tgtEl>
                                        <p:attrNameLst>
                                          <p:attrName>ppt_x</p:attrName>
                                          <p:attrName>ppt_y</p:attrName>
                                        </p:attrNameLst>
                                      </p:cBhvr>
                                      <p:rCtr x="4896" y="0"/>
                                    </p:animMotion>
                                  </p:childTnLst>
                                </p:cTn>
                              </p:par>
                              <p:par>
                                <p:cTn id="26" presetID="1" presetClass="entr" presetSubtype="0"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par>
                                <p:cTn id="28" presetID="21" presetClass="emph" presetSubtype="0" fill="remove" grpId="0" nodeType="withEffect">
                                  <p:stCondLst>
                                    <p:cond delay="0"/>
                                  </p:stCondLst>
                                  <p:childTnLst>
                                    <p:animClr clrSpc="hsl" dir="cw">
                                      <p:cBhvr override="childStyle">
                                        <p:cTn id="29" dur="1000" fill="hold"/>
                                        <p:tgtEl>
                                          <p:spTgt spid="63"/>
                                        </p:tgtEl>
                                        <p:attrNameLst>
                                          <p:attrName>style.color</p:attrName>
                                        </p:attrNameLst>
                                      </p:cBhvr>
                                      <p:by>
                                        <p:hsl h="7200000" s="0" l="0"/>
                                      </p:by>
                                    </p:animClr>
                                    <p:animClr clrSpc="hsl" dir="cw">
                                      <p:cBhvr>
                                        <p:cTn id="30" dur="1000" fill="hold"/>
                                        <p:tgtEl>
                                          <p:spTgt spid="63"/>
                                        </p:tgtEl>
                                        <p:attrNameLst>
                                          <p:attrName>fillcolor</p:attrName>
                                        </p:attrNameLst>
                                      </p:cBhvr>
                                      <p:by>
                                        <p:hsl h="7200000" s="0" l="0"/>
                                      </p:by>
                                    </p:animClr>
                                    <p:animClr clrSpc="hsl" dir="cw">
                                      <p:cBhvr>
                                        <p:cTn id="31" dur="1000" fill="hold"/>
                                        <p:tgtEl>
                                          <p:spTgt spid="63"/>
                                        </p:tgtEl>
                                        <p:attrNameLst>
                                          <p:attrName>stroke.color</p:attrName>
                                        </p:attrNameLst>
                                      </p:cBhvr>
                                      <p:by>
                                        <p:hsl h="7200000" s="0" l="0"/>
                                      </p:by>
                                    </p:animClr>
                                    <p:set>
                                      <p:cBhvr>
                                        <p:cTn id="32" dur="1000" fill="hold"/>
                                        <p:tgtEl>
                                          <p:spTgt spid="63"/>
                                        </p:tgtEl>
                                        <p:attrNameLst>
                                          <p:attrName>fill.type</p:attrName>
                                        </p:attrNameLst>
                                      </p:cBhvr>
                                      <p:to>
                                        <p:strVal val="solid"/>
                                      </p:to>
                                    </p:set>
                                  </p:childTnLst>
                                </p:cTn>
                              </p:par>
                              <p:par>
                                <p:cTn id="33" presetID="1" presetClass="exit" presetSubtype="0" fill="hold" nodeType="withEffect">
                                  <p:stCondLst>
                                    <p:cond delay="1100"/>
                                  </p:stCondLst>
                                  <p:childTnLst>
                                    <p:set>
                                      <p:cBhvr>
                                        <p:cTn id="34" dur="1" fill="hold">
                                          <p:stCondLst>
                                            <p:cond delay="0"/>
                                          </p:stCondLst>
                                        </p:cTn>
                                        <p:tgtEl>
                                          <p:spTgt spid="87"/>
                                        </p:tgtEl>
                                        <p:attrNameLst>
                                          <p:attrName>style.visibility</p:attrName>
                                        </p:attrNameLst>
                                      </p:cBhvr>
                                      <p:to>
                                        <p:strVal val="hidden"/>
                                      </p:to>
                                    </p:set>
                                  </p:childTnLst>
                                </p:cTn>
                              </p:par>
                              <p:par>
                                <p:cTn id="35" presetID="1" presetClass="entr" presetSubtype="0" fill="hold" nodeType="withEffect">
                                  <p:stCondLst>
                                    <p:cond delay="1100"/>
                                  </p:stCondLst>
                                  <p:childTnLst>
                                    <p:set>
                                      <p:cBhvr>
                                        <p:cTn id="36" dur="1" fill="hold">
                                          <p:stCondLst>
                                            <p:cond delay="0"/>
                                          </p:stCondLst>
                                        </p:cTn>
                                        <p:tgtEl>
                                          <p:spTgt spid="88"/>
                                        </p:tgtEl>
                                        <p:attrNameLst>
                                          <p:attrName>style.visibility</p:attrName>
                                        </p:attrNameLst>
                                      </p:cBhvr>
                                      <p:to>
                                        <p:strVal val="visible"/>
                                      </p:to>
                                    </p:set>
                                  </p:childTnLst>
                                </p:cTn>
                              </p:par>
                              <p:par>
                                <p:cTn id="37" presetID="21" presetClass="emph" presetSubtype="0" fill="remove" grpId="0" nodeType="withEffect">
                                  <p:stCondLst>
                                    <p:cond delay="1200"/>
                                  </p:stCondLst>
                                  <p:childTnLst>
                                    <p:animClr clrSpc="hsl" dir="cw">
                                      <p:cBhvr override="childStyle">
                                        <p:cTn id="38" dur="1000" fill="hold"/>
                                        <p:tgtEl>
                                          <p:spTgt spid="72"/>
                                        </p:tgtEl>
                                        <p:attrNameLst>
                                          <p:attrName>style.color</p:attrName>
                                        </p:attrNameLst>
                                      </p:cBhvr>
                                      <p:by>
                                        <p:hsl h="7200000" s="0" l="0"/>
                                      </p:by>
                                    </p:animClr>
                                    <p:animClr clrSpc="hsl" dir="cw">
                                      <p:cBhvr>
                                        <p:cTn id="39" dur="1000" fill="hold"/>
                                        <p:tgtEl>
                                          <p:spTgt spid="72"/>
                                        </p:tgtEl>
                                        <p:attrNameLst>
                                          <p:attrName>fillcolor</p:attrName>
                                        </p:attrNameLst>
                                      </p:cBhvr>
                                      <p:by>
                                        <p:hsl h="7200000" s="0" l="0"/>
                                      </p:by>
                                    </p:animClr>
                                    <p:animClr clrSpc="hsl" dir="cw">
                                      <p:cBhvr>
                                        <p:cTn id="40" dur="1000" fill="hold"/>
                                        <p:tgtEl>
                                          <p:spTgt spid="72"/>
                                        </p:tgtEl>
                                        <p:attrNameLst>
                                          <p:attrName>stroke.color</p:attrName>
                                        </p:attrNameLst>
                                      </p:cBhvr>
                                      <p:by>
                                        <p:hsl h="7200000" s="0" l="0"/>
                                      </p:by>
                                    </p:animClr>
                                    <p:set>
                                      <p:cBhvr>
                                        <p:cTn id="41" dur="1000" fill="hold"/>
                                        <p:tgtEl>
                                          <p:spTgt spid="72"/>
                                        </p:tgtEl>
                                        <p:attrNameLst>
                                          <p:attrName>fill.type</p:attrName>
                                        </p:attrNameLst>
                                      </p:cBhvr>
                                      <p:to>
                                        <p:strVal val="solid"/>
                                      </p:to>
                                    </p:set>
                                  </p:childTnLst>
                                </p:cTn>
                              </p:par>
                              <p:par>
                                <p:cTn id="42" presetID="1" presetClass="exit" presetSubtype="0" fill="hold" nodeType="withEffect">
                                  <p:stCondLst>
                                    <p:cond delay="2100"/>
                                  </p:stCondLst>
                                  <p:childTnLst>
                                    <p:set>
                                      <p:cBhvr>
                                        <p:cTn id="43" dur="1" fill="hold">
                                          <p:stCondLst>
                                            <p:cond delay="0"/>
                                          </p:stCondLst>
                                        </p:cTn>
                                        <p:tgtEl>
                                          <p:spTgt spid="88"/>
                                        </p:tgtEl>
                                        <p:attrNameLst>
                                          <p:attrName>style.visibility</p:attrName>
                                        </p:attrNameLst>
                                      </p:cBhvr>
                                      <p:to>
                                        <p:strVal val="hidden"/>
                                      </p:to>
                                    </p:set>
                                  </p:childTnLst>
                                </p:cTn>
                              </p:par>
                              <p:par>
                                <p:cTn id="44" presetID="1" presetClass="entr" presetSubtype="0" fill="hold" nodeType="withEffect">
                                  <p:stCondLst>
                                    <p:cond delay="2100"/>
                                  </p:stCondLst>
                                  <p:childTnLst>
                                    <p:set>
                                      <p:cBhvr>
                                        <p:cTn id="45" dur="1" fill="hold">
                                          <p:stCondLst>
                                            <p:cond delay="0"/>
                                          </p:stCondLst>
                                        </p:cTn>
                                        <p:tgtEl>
                                          <p:spTgt spid="87"/>
                                        </p:tgtEl>
                                        <p:attrNameLst>
                                          <p:attrName>style.visibility</p:attrName>
                                        </p:attrNameLst>
                                      </p:cBhvr>
                                      <p:to>
                                        <p:strVal val="visible"/>
                                      </p:to>
                                    </p:set>
                                  </p:childTnLst>
                                </p:cTn>
                              </p:par>
                              <p:par>
                                <p:cTn id="46" presetID="21" presetClass="emph" presetSubtype="0" fill="remove" grpId="1" nodeType="withEffect">
                                  <p:stCondLst>
                                    <p:cond delay="2100"/>
                                  </p:stCondLst>
                                  <p:childTnLst>
                                    <p:animClr clrSpc="hsl" dir="cw">
                                      <p:cBhvr override="childStyle">
                                        <p:cTn id="47" dur="1000" fill="hold"/>
                                        <p:tgtEl>
                                          <p:spTgt spid="63"/>
                                        </p:tgtEl>
                                        <p:attrNameLst>
                                          <p:attrName>style.color</p:attrName>
                                        </p:attrNameLst>
                                      </p:cBhvr>
                                      <p:by>
                                        <p:hsl h="7200000" s="0" l="0"/>
                                      </p:by>
                                    </p:animClr>
                                    <p:animClr clrSpc="hsl" dir="cw">
                                      <p:cBhvr>
                                        <p:cTn id="48" dur="1000" fill="hold"/>
                                        <p:tgtEl>
                                          <p:spTgt spid="63"/>
                                        </p:tgtEl>
                                        <p:attrNameLst>
                                          <p:attrName>fillcolor</p:attrName>
                                        </p:attrNameLst>
                                      </p:cBhvr>
                                      <p:by>
                                        <p:hsl h="7200000" s="0" l="0"/>
                                      </p:by>
                                    </p:animClr>
                                    <p:animClr clrSpc="hsl" dir="cw">
                                      <p:cBhvr>
                                        <p:cTn id="49" dur="1000" fill="hold"/>
                                        <p:tgtEl>
                                          <p:spTgt spid="63"/>
                                        </p:tgtEl>
                                        <p:attrNameLst>
                                          <p:attrName>stroke.color</p:attrName>
                                        </p:attrNameLst>
                                      </p:cBhvr>
                                      <p:by>
                                        <p:hsl h="7200000" s="0" l="0"/>
                                      </p:by>
                                    </p:animClr>
                                    <p:set>
                                      <p:cBhvr>
                                        <p:cTn id="50" dur="1000" fill="hold"/>
                                        <p:tgtEl>
                                          <p:spTgt spid="63"/>
                                        </p:tgtEl>
                                        <p:attrNameLst>
                                          <p:attrName>fill.type</p:attrName>
                                        </p:attrNameLst>
                                      </p:cBhvr>
                                      <p:to>
                                        <p:strVal val="solid"/>
                                      </p:to>
                                    </p:set>
                                  </p:childTnLst>
                                </p:cTn>
                              </p:par>
                              <p:par>
                                <p:cTn id="51" presetID="1" presetClass="exit" presetSubtype="0" fill="hold" nodeType="withEffect">
                                  <p:stCondLst>
                                    <p:cond delay="3100"/>
                                  </p:stCondLst>
                                  <p:childTnLst>
                                    <p:set>
                                      <p:cBhvr>
                                        <p:cTn id="52" dur="1" fill="hold">
                                          <p:stCondLst>
                                            <p:cond delay="0"/>
                                          </p:stCondLst>
                                        </p:cTn>
                                        <p:tgtEl>
                                          <p:spTgt spid="87"/>
                                        </p:tgtEl>
                                        <p:attrNameLst>
                                          <p:attrName>style.visibility</p:attrName>
                                        </p:attrNameLst>
                                      </p:cBhvr>
                                      <p:to>
                                        <p:strVal val="hidden"/>
                                      </p:to>
                                    </p:set>
                                  </p:childTnLst>
                                </p:cTn>
                              </p:par>
                              <p:par>
                                <p:cTn id="53" presetID="1" presetClass="entr" presetSubtype="0" fill="hold" nodeType="withEffect">
                                  <p:stCondLst>
                                    <p:cond delay="3100"/>
                                  </p:stCondLst>
                                  <p:childTnLst>
                                    <p:set>
                                      <p:cBhvr>
                                        <p:cTn id="54" dur="1" fill="hold">
                                          <p:stCondLst>
                                            <p:cond delay="0"/>
                                          </p:stCondLst>
                                        </p:cTn>
                                        <p:tgtEl>
                                          <p:spTgt spid="51"/>
                                        </p:tgtEl>
                                        <p:attrNameLst>
                                          <p:attrName>style.visibility</p:attrName>
                                        </p:attrNameLst>
                                      </p:cBhvr>
                                      <p:to>
                                        <p:strVal val="visible"/>
                                      </p:to>
                                    </p:set>
                                  </p:childTnLst>
                                </p:cTn>
                              </p:par>
                              <p:par>
                                <p:cTn id="55" presetID="21" presetClass="emph" presetSubtype="0" fill="remove" grpId="1" nodeType="withEffect">
                                  <p:stCondLst>
                                    <p:cond delay="3100"/>
                                  </p:stCondLst>
                                  <p:childTnLst>
                                    <p:animClr clrSpc="hsl" dir="cw">
                                      <p:cBhvr override="childStyle">
                                        <p:cTn id="56" dur="1000" fill="hold"/>
                                        <p:tgtEl>
                                          <p:spTgt spid="72"/>
                                        </p:tgtEl>
                                        <p:attrNameLst>
                                          <p:attrName>style.color</p:attrName>
                                        </p:attrNameLst>
                                      </p:cBhvr>
                                      <p:by>
                                        <p:hsl h="7200000" s="0" l="0"/>
                                      </p:by>
                                    </p:animClr>
                                    <p:animClr clrSpc="hsl" dir="cw">
                                      <p:cBhvr>
                                        <p:cTn id="57" dur="1000" fill="hold"/>
                                        <p:tgtEl>
                                          <p:spTgt spid="72"/>
                                        </p:tgtEl>
                                        <p:attrNameLst>
                                          <p:attrName>fillcolor</p:attrName>
                                        </p:attrNameLst>
                                      </p:cBhvr>
                                      <p:by>
                                        <p:hsl h="7200000" s="0" l="0"/>
                                      </p:by>
                                    </p:animClr>
                                    <p:animClr clrSpc="hsl" dir="cw">
                                      <p:cBhvr>
                                        <p:cTn id="58" dur="1000" fill="hold"/>
                                        <p:tgtEl>
                                          <p:spTgt spid="72"/>
                                        </p:tgtEl>
                                        <p:attrNameLst>
                                          <p:attrName>stroke.color</p:attrName>
                                        </p:attrNameLst>
                                      </p:cBhvr>
                                      <p:by>
                                        <p:hsl h="7200000" s="0" l="0"/>
                                      </p:by>
                                    </p:animClr>
                                    <p:set>
                                      <p:cBhvr>
                                        <p:cTn id="59" dur="1000" fill="hold"/>
                                        <p:tgtEl>
                                          <p:spTgt spid="72"/>
                                        </p:tgtEl>
                                        <p:attrNameLst>
                                          <p:attrName>fill.type</p:attrName>
                                        </p:attrNameLst>
                                      </p:cBhvr>
                                      <p:to>
                                        <p:strVal val="solid"/>
                                      </p:to>
                                    </p:set>
                                  </p:childTnLst>
                                </p:cTn>
                              </p:par>
                              <p:par>
                                <p:cTn id="60" presetID="1" presetClass="exit" presetSubtype="0" fill="hold" nodeType="withEffect">
                                  <p:stCondLst>
                                    <p:cond delay="4100"/>
                                  </p:stCondLst>
                                  <p:childTnLst>
                                    <p:set>
                                      <p:cBhvr>
                                        <p:cTn id="61" dur="1" fill="hold">
                                          <p:stCondLst>
                                            <p:cond delay="0"/>
                                          </p:stCondLst>
                                        </p:cTn>
                                        <p:tgtEl>
                                          <p:spTgt spid="51"/>
                                        </p:tgtEl>
                                        <p:attrNameLst>
                                          <p:attrName>style.visibility</p:attrName>
                                        </p:attrNameLst>
                                      </p:cBhvr>
                                      <p:to>
                                        <p:strVal val="hidden"/>
                                      </p:to>
                                    </p:set>
                                  </p:childTnLst>
                                </p:cTn>
                              </p:par>
                              <p:par>
                                <p:cTn id="62" presetID="1" presetClass="entr" presetSubtype="0" fill="hold" nodeType="withEffect">
                                  <p:stCondLst>
                                    <p:cond delay="4100"/>
                                  </p:stCondLst>
                                  <p:childTnLst>
                                    <p:set>
                                      <p:cBhvr>
                                        <p:cTn id="63" dur="1" fill="hold">
                                          <p:stCondLst>
                                            <p:cond delay="0"/>
                                          </p:stCondLst>
                                        </p:cTn>
                                        <p:tgtEl>
                                          <p:spTgt spid="48"/>
                                        </p:tgtEl>
                                        <p:attrNameLst>
                                          <p:attrName>style.visibility</p:attrName>
                                        </p:attrNameLst>
                                      </p:cBhvr>
                                      <p:to>
                                        <p:strVal val="visible"/>
                                      </p:to>
                                    </p:set>
                                  </p:childTnLst>
                                </p:cTn>
                              </p:par>
                              <p:par>
                                <p:cTn id="64" presetID="21" presetClass="emph" presetSubtype="0" fill="remove" grpId="2" nodeType="withEffect">
                                  <p:stCondLst>
                                    <p:cond delay="4100"/>
                                  </p:stCondLst>
                                  <p:childTnLst>
                                    <p:animClr clrSpc="hsl" dir="cw">
                                      <p:cBhvr override="childStyle">
                                        <p:cTn id="65" dur="1000" fill="hold"/>
                                        <p:tgtEl>
                                          <p:spTgt spid="63"/>
                                        </p:tgtEl>
                                        <p:attrNameLst>
                                          <p:attrName>style.color</p:attrName>
                                        </p:attrNameLst>
                                      </p:cBhvr>
                                      <p:by>
                                        <p:hsl h="7200000" s="0" l="0"/>
                                      </p:by>
                                    </p:animClr>
                                    <p:animClr clrSpc="hsl" dir="cw">
                                      <p:cBhvr>
                                        <p:cTn id="66" dur="1000" fill="hold"/>
                                        <p:tgtEl>
                                          <p:spTgt spid="63"/>
                                        </p:tgtEl>
                                        <p:attrNameLst>
                                          <p:attrName>fillcolor</p:attrName>
                                        </p:attrNameLst>
                                      </p:cBhvr>
                                      <p:by>
                                        <p:hsl h="7200000" s="0" l="0"/>
                                      </p:by>
                                    </p:animClr>
                                    <p:animClr clrSpc="hsl" dir="cw">
                                      <p:cBhvr>
                                        <p:cTn id="67" dur="1000" fill="hold"/>
                                        <p:tgtEl>
                                          <p:spTgt spid="63"/>
                                        </p:tgtEl>
                                        <p:attrNameLst>
                                          <p:attrName>stroke.color</p:attrName>
                                        </p:attrNameLst>
                                      </p:cBhvr>
                                      <p:by>
                                        <p:hsl h="7200000" s="0" l="0"/>
                                      </p:by>
                                    </p:animClr>
                                    <p:set>
                                      <p:cBhvr>
                                        <p:cTn id="68" dur="1000" fill="hold"/>
                                        <p:tgtEl>
                                          <p:spTgt spid="63"/>
                                        </p:tgtEl>
                                        <p:attrNameLst>
                                          <p:attrName>fill.type</p:attrName>
                                        </p:attrNameLst>
                                      </p:cBhvr>
                                      <p:to>
                                        <p:strVal val="solid"/>
                                      </p:to>
                                    </p:set>
                                  </p:childTnLst>
                                </p:cTn>
                              </p:par>
                              <p:par>
                                <p:cTn id="69" presetID="1" presetClass="exit" presetSubtype="0" fill="hold" nodeType="withEffect">
                                  <p:stCondLst>
                                    <p:cond delay="5100"/>
                                  </p:stCondLst>
                                  <p:childTnLst>
                                    <p:set>
                                      <p:cBhvr>
                                        <p:cTn id="70" dur="1" fill="hold">
                                          <p:stCondLst>
                                            <p:cond delay="0"/>
                                          </p:stCondLst>
                                        </p:cTn>
                                        <p:tgtEl>
                                          <p:spTgt spid="4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72" grpId="0" animBg="1"/>
      <p:bldP spid="72" grpId="1" animBg="1"/>
      <p:bldP spid="45" grpId="0"/>
      <p:bldP spid="12"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HOW SCATTERED / CLUSTERED?</a:t>
            </a:r>
            <a:endParaRPr lang="de-DE" dirty="0"/>
          </a:p>
        </p:txBody>
      </p:sp>
      <p:sp>
        <p:nvSpPr>
          <p:cNvPr id="3" name="Inhaltsplatzhalter 2"/>
          <p:cNvSpPr>
            <a:spLocks noGrp="1"/>
          </p:cNvSpPr>
          <p:nvPr>
            <p:ph idx="1"/>
          </p:nvPr>
        </p:nvSpPr>
        <p:spPr/>
        <p:txBody>
          <a:bodyPr>
            <a:noAutofit/>
          </a:bodyPr>
          <a:lstStyle/>
          <a:p>
            <a:r>
              <a:rPr lang="en-US" dirty="0" smtClean="0"/>
              <a:t>Challenges</a:t>
            </a:r>
            <a:br>
              <a:rPr lang="en-US" dirty="0" smtClean="0"/>
            </a:br>
            <a:endParaRPr lang="en-US" dirty="0" smtClean="0"/>
          </a:p>
          <a:p>
            <a:pPr lvl="1"/>
            <a:r>
              <a:rPr lang="en-US" dirty="0" smtClean="0"/>
              <a:t>There is no </a:t>
            </a:r>
            <a:r>
              <a:rPr lang="en-US" dirty="0">
                <a:ln>
                  <a:solidFill>
                    <a:srgbClr val="92D050"/>
                  </a:solidFill>
                </a:ln>
              </a:rPr>
              <a:t>inter-table</a:t>
            </a:r>
            <a:r>
              <a:rPr lang="en-US" dirty="0" smtClean="0"/>
              <a:t> clustering measurement</a:t>
            </a:r>
            <a:br>
              <a:rPr lang="en-US" dirty="0" smtClean="0"/>
            </a:br>
            <a:endParaRPr lang="en-US" dirty="0" smtClean="0"/>
          </a:p>
          <a:p>
            <a:pPr lvl="1"/>
            <a:r>
              <a:rPr lang="en-US" dirty="0" smtClean="0"/>
              <a:t>The optimizer therefore doesn’t really have a clue about the </a:t>
            </a:r>
            <a:r>
              <a:rPr lang="en-US" dirty="0">
                <a:ln>
                  <a:solidFill>
                    <a:srgbClr val="92D050"/>
                  </a:solidFill>
                </a:ln>
              </a:rPr>
              <a:t>clustering of joins</a:t>
            </a:r>
            <a:br>
              <a:rPr lang="en-US" dirty="0">
                <a:ln>
                  <a:solidFill>
                    <a:srgbClr val="92D050"/>
                  </a:solidFill>
                </a:ln>
              </a:rPr>
            </a:br>
            <a:endParaRPr lang="en-US" dirty="0">
              <a:ln>
                <a:solidFill>
                  <a:srgbClr val="92D050"/>
                </a:solidFill>
              </a:ln>
            </a:endParaRPr>
          </a:p>
          <a:p>
            <a:pPr lvl="1"/>
            <a:r>
              <a:rPr lang="en-US" dirty="0" smtClean="0"/>
              <a:t>You may need to influence the optimizer’s decisions if you know about this clustering</a:t>
            </a:r>
          </a:p>
        </p:txBody>
      </p:sp>
    </p:spTree>
    <p:extLst>
      <p:ext uri="{BB962C8B-B14F-4D97-AF65-F5344CB8AC3E}">
        <p14:creationId xmlns:p14="http://schemas.microsoft.com/office/powerpoint/2010/main" val="2724452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5" name="Rechteck 4"/>
          <p:cNvSpPr/>
          <p:nvPr/>
        </p:nvSpPr>
        <p:spPr>
          <a:xfrm>
            <a:off x="4249928" y="264199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 name="Rechteck 5"/>
          <p:cNvSpPr/>
          <p:nvPr/>
        </p:nvSpPr>
        <p:spPr>
          <a:xfrm>
            <a:off x="3230571" y="332453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5245286" y="332453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Rechteck 7"/>
          <p:cNvSpPr/>
          <p:nvPr/>
        </p:nvSpPr>
        <p:spPr>
          <a:xfrm>
            <a:off x="2604097" y="40444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Rechteck 8"/>
          <p:cNvSpPr/>
          <p:nvPr/>
        </p:nvSpPr>
        <p:spPr>
          <a:xfrm>
            <a:off x="3855849" y="404461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Rechteck 9"/>
          <p:cNvSpPr/>
          <p:nvPr/>
        </p:nvSpPr>
        <p:spPr>
          <a:xfrm>
            <a:off x="4644008" y="40444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p:nvSpPr>
        <p:spPr>
          <a:xfrm>
            <a:off x="5874446" y="404461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13" name="Gewinkelte Verbindung 12"/>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5" idx="3"/>
            <a:endCxn id="7" idx="0"/>
          </p:cNvCxnSpPr>
          <p:nvPr/>
        </p:nvCxnSpPr>
        <p:spPr>
          <a:xfrm>
            <a:off x="4753984" y="2822015"/>
            <a:ext cx="743330"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0"/>
            <a:endCxn id="6" idx="1"/>
          </p:cNvCxnSpPr>
          <p:nvPr/>
        </p:nvCxnSpPr>
        <p:spPr>
          <a:xfrm rot="5400000" flipH="1" flipV="1">
            <a:off x="2773386" y="3587295"/>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9" idx="0"/>
            <a:endCxn id="6" idx="3"/>
          </p:cNvCxnSpPr>
          <p:nvPr/>
        </p:nvCxnSpPr>
        <p:spPr>
          <a:xfrm rot="16200000" flipV="1">
            <a:off x="3651222" y="3587960"/>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10" idx="0"/>
            <a:endCxn id="7" idx="1"/>
          </p:cNvCxnSpPr>
          <p:nvPr/>
        </p:nvCxnSpPr>
        <p:spPr>
          <a:xfrm rot="5400000" flipH="1" flipV="1">
            <a:off x="4800699" y="3599893"/>
            <a:ext cx="539925" cy="349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0"/>
            <a:endCxn id="7" idx="3"/>
          </p:cNvCxnSpPr>
          <p:nvPr/>
        </p:nvCxnSpPr>
        <p:spPr>
          <a:xfrm rot="16200000" flipV="1">
            <a:off x="5667878" y="3586019"/>
            <a:ext cx="540060" cy="3771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8" idx="3"/>
            <a:endCxn id="9" idx="1"/>
          </p:cNvCxnSpPr>
          <p:nvPr/>
        </p:nvCxnSpPr>
        <p:spPr>
          <a:xfrm>
            <a:off x="3108153" y="4224500"/>
            <a:ext cx="747696"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9" idx="3"/>
            <a:endCxn id="10" idx="1"/>
          </p:cNvCxnSpPr>
          <p:nvPr/>
        </p:nvCxnSpPr>
        <p:spPr>
          <a:xfrm flipV="1">
            <a:off x="4359905" y="4224500"/>
            <a:ext cx="284103"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10" idx="3"/>
            <a:endCxn id="11" idx="1"/>
          </p:cNvCxnSpPr>
          <p:nvPr/>
        </p:nvCxnSpPr>
        <p:spPr>
          <a:xfrm>
            <a:off x="5148064" y="4224500"/>
            <a:ext cx="726382"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1" idx="3"/>
          </p:cNvCxnSpPr>
          <p:nvPr/>
        </p:nvCxnSpPr>
        <p:spPr>
          <a:xfrm flipV="1">
            <a:off x="6378502" y="4224500"/>
            <a:ext cx="1289842"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endCxn id="8" idx="1"/>
          </p:cNvCxnSpPr>
          <p:nvPr/>
        </p:nvCxnSpPr>
        <p:spPr>
          <a:xfrm flipV="1">
            <a:off x="1292426" y="4224500"/>
            <a:ext cx="1311671"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3" name="Rechteck 62"/>
          <p:cNvSpPr/>
          <p:nvPr/>
        </p:nvSpPr>
        <p:spPr>
          <a:xfrm>
            <a:off x="527194"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4" name="Rechteck 63"/>
          <p:cNvSpPr/>
          <p:nvPr/>
        </p:nvSpPr>
        <p:spPr>
          <a:xfrm>
            <a:off x="1031250"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5" name="Rechteck 64"/>
          <p:cNvSpPr/>
          <p:nvPr/>
        </p:nvSpPr>
        <p:spPr>
          <a:xfrm>
            <a:off x="1535306"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6" name="Rechteck 65"/>
          <p:cNvSpPr/>
          <p:nvPr/>
        </p:nvSpPr>
        <p:spPr>
          <a:xfrm>
            <a:off x="2039076"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7" name="Rechteck 66"/>
          <p:cNvSpPr/>
          <p:nvPr/>
        </p:nvSpPr>
        <p:spPr>
          <a:xfrm>
            <a:off x="2539292"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8" name="Rechteck 67"/>
          <p:cNvSpPr/>
          <p:nvPr/>
        </p:nvSpPr>
        <p:spPr>
          <a:xfrm>
            <a:off x="3043348"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9" name="Rechteck 68"/>
          <p:cNvSpPr/>
          <p:nvPr/>
        </p:nvSpPr>
        <p:spPr>
          <a:xfrm>
            <a:off x="3547404"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0" name="Rechteck 69"/>
          <p:cNvSpPr/>
          <p:nvPr/>
        </p:nvSpPr>
        <p:spPr>
          <a:xfrm>
            <a:off x="4051174"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1" name="Rechteck 70"/>
          <p:cNvSpPr/>
          <p:nvPr/>
        </p:nvSpPr>
        <p:spPr>
          <a:xfrm>
            <a:off x="4537792"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2" name="Rechteck 71"/>
          <p:cNvSpPr/>
          <p:nvPr/>
        </p:nvSpPr>
        <p:spPr>
          <a:xfrm>
            <a:off x="5041848"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3" name="Rechteck 72"/>
          <p:cNvSpPr/>
          <p:nvPr/>
        </p:nvSpPr>
        <p:spPr>
          <a:xfrm>
            <a:off x="5545904"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4" name="Rechteck 73"/>
          <p:cNvSpPr/>
          <p:nvPr/>
        </p:nvSpPr>
        <p:spPr>
          <a:xfrm>
            <a:off x="6049674"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Rechteck 74"/>
          <p:cNvSpPr/>
          <p:nvPr/>
        </p:nvSpPr>
        <p:spPr>
          <a:xfrm>
            <a:off x="6549890"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Rechteck 75"/>
          <p:cNvSpPr/>
          <p:nvPr/>
        </p:nvSpPr>
        <p:spPr>
          <a:xfrm>
            <a:off x="7053946"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7" name="Rechteck 76"/>
          <p:cNvSpPr/>
          <p:nvPr/>
        </p:nvSpPr>
        <p:spPr>
          <a:xfrm>
            <a:off x="7558002"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8" name="Rechteck 77"/>
          <p:cNvSpPr/>
          <p:nvPr/>
        </p:nvSpPr>
        <p:spPr>
          <a:xfrm>
            <a:off x="8061772" y="551723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87" name="Gerade Verbindung 86"/>
          <p:cNvCxnSpPr>
            <a:stCxn id="8" idx="2"/>
            <a:endCxn id="63" idx="0"/>
          </p:cNvCxnSpPr>
          <p:nvPr/>
        </p:nvCxnSpPr>
        <p:spPr>
          <a:xfrm flipH="1">
            <a:off x="779222" y="4404520"/>
            <a:ext cx="2076903" cy="1112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stCxn id="8" idx="2"/>
            <a:endCxn id="72" idx="0"/>
          </p:cNvCxnSpPr>
          <p:nvPr/>
        </p:nvCxnSpPr>
        <p:spPr>
          <a:xfrm>
            <a:off x="2856125" y="4404520"/>
            <a:ext cx="2437751" cy="1112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a:stCxn id="8" idx="2"/>
            <a:endCxn id="67" idx="0"/>
          </p:cNvCxnSpPr>
          <p:nvPr/>
        </p:nvCxnSpPr>
        <p:spPr>
          <a:xfrm flipH="1">
            <a:off x="2791320" y="4404520"/>
            <a:ext cx="64805" cy="1112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a:stCxn id="9" idx="2"/>
            <a:endCxn id="64" idx="0"/>
          </p:cNvCxnSpPr>
          <p:nvPr/>
        </p:nvCxnSpPr>
        <p:spPr>
          <a:xfrm flipH="1">
            <a:off x="1283278" y="4404655"/>
            <a:ext cx="2824599" cy="1112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a:stCxn id="9" idx="2"/>
            <a:endCxn id="77" idx="0"/>
          </p:cNvCxnSpPr>
          <p:nvPr/>
        </p:nvCxnSpPr>
        <p:spPr>
          <a:xfrm>
            <a:off x="4107877" y="4404655"/>
            <a:ext cx="3702153" cy="1112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52719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9" name="Rechteck 78"/>
          <p:cNvSpPr/>
          <p:nvPr/>
        </p:nvSpPr>
        <p:spPr>
          <a:xfrm>
            <a:off x="1031250"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2" name="Rechteck 81"/>
          <p:cNvSpPr/>
          <p:nvPr/>
        </p:nvSpPr>
        <p:spPr>
          <a:xfrm>
            <a:off x="1535306"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4" name="Rechteck 83"/>
          <p:cNvSpPr/>
          <p:nvPr/>
        </p:nvSpPr>
        <p:spPr>
          <a:xfrm>
            <a:off x="2039076"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5" name="Rechteck 84"/>
          <p:cNvSpPr/>
          <p:nvPr/>
        </p:nvSpPr>
        <p:spPr>
          <a:xfrm>
            <a:off x="253929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6" name="Rechteck 85"/>
          <p:cNvSpPr/>
          <p:nvPr/>
        </p:nvSpPr>
        <p:spPr>
          <a:xfrm>
            <a:off x="3043348"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9" name="Rechteck 88"/>
          <p:cNvSpPr/>
          <p:nvPr/>
        </p:nvSpPr>
        <p:spPr>
          <a:xfrm>
            <a:off x="354740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0" name="Rechteck 89"/>
          <p:cNvSpPr/>
          <p:nvPr/>
        </p:nvSpPr>
        <p:spPr>
          <a:xfrm>
            <a:off x="405117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2" name="Rechteck 91"/>
          <p:cNvSpPr/>
          <p:nvPr/>
        </p:nvSpPr>
        <p:spPr>
          <a:xfrm>
            <a:off x="453779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3" name="Rechteck 92"/>
          <p:cNvSpPr/>
          <p:nvPr/>
        </p:nvSpPr>
        <p:spPr>
          <a:xfrm>
            <a:off x="5041848"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4" name="Rechteck 93"/>
          <p:cNvSpPr/>
          <p:nvPr/>
        </p:nvSpPr>
        <p:spPr>
          <a:xfrm>
            <a:off x="554590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5" name="Rechteck 94"/>
          <p:cNvSpPr/>
          <p:nvPr/>
        </p:nvSpPr>
        <p:spPr>
          <a:xfrm>
            <a:off x="604967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6" name="Rechteck 95"/>
          <p:cNvSpPr/>
          <p:nvPr/>
        </p:nvSpPr>
        <p:spPr>
          <a:xfrm>
            <a:off x="6549890"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Rechteck 96"/>
          <p:cNvSpPr/>
          <p:nvPr/>
        </p:nvSpPr>
        <p:spPr>
          <a:xfrm>
            <a:off x="7053946"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Rechteck 97"/>
          <p:cNvSpPr/>
          <p:nvPr/>
        </p:nvSpPr>
        <p:spPr>
          <a:xfrm>
            <a:off x="755800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9" name="Rechteck 98"/>
          <p:cNvSpPr/>
          <p:nvPr/>
        </p:nvSpPr>
        <p:spPr>
          <a:xfrm>
            <a:off x="806177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100" name="Gewinkelte Verbindung 99"/>
          <p:cNvCxnSpPr>
            <a:stCxn id="62" idx="2"/>
            <a:endCxn id="5" idx="0"/>
          </p:cNvCxnSpPr>
          <p:nvPr/>
        </p:nvCxnSpPr>
        <p:spPr>
          <a:xfrm rot="16200000" flipH="1">
            <a:off x="2278008" y="418046"/>
            <a:ext cx="725163" cy="372273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winkelte Verbindung 58"/>
          <p:cNvCxnSpPr>
            <a:stCxn id="79" idx="2"/>
            <a:endCxn id="5" idx="0"/>
          </p:cNvCxnSpPr>
          <p:nvPr/>
        </p:nvCxnSpPr>
        <p:spPr>
          <a:xfrm rot="16200000" flipH="1">
            <a:off x="2530036" y="670074"/>
            <a:ext cx="725163" cy="321867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winkelte Verbindung 79"/>
          <p:cNvCxnSpPr>
            <a:stCxn id="82" idx="2"/>
            <a:endCxn id="5" idx="0"/>
          </p:cNvCxnSpPr>
          <p:nvPr/>
        </p:nvCxnSpPr>
        <p:spPr>
          <a:xfrm rot="16200000" flipH="1">
            <a:off x="2782064" y="922102"/>
            <a:ext cx="725163" cy="271462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winkelte Verbindung 80"/>
          <p:cNvCxnSpPr>
            <a:stCxn id="84" idx="2"/>
            <a:endCxn id="5" idx="0"/>
          </p:cNvCxnSpPr>
          <p:nvPr/>
        </p:nvCxnSpPr>
        <p:spPr>
          <a:xfrm rot="16200000" flipH="1">
            <a:off x="3033949" y="1173987"/>
            <a:ext cx="725163" cy="221085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winkelte Verbindung 82"/>
          <p:cNvCxnSpPr>
            <a:stCxn id="85" idx="2"/>
            <a:endCxn id="5" idx="0"/>
          </p:cNvCxnSpPr>
          <p:nvPr/>
        </p:nvCxnSpPr>
        <p:spPr>
          <a:xfrm rot="16200000" flipH="1">
            <a:off x="3284057" y="1424095"/>
            <a:ext cx="725163" cy="1710636"/>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winkelte Verbindung 100"/>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winkelte Verbindung 102"/>
          <p:cNvCxnSpPr>
            <a:stCxn id="8" idx="0"/>
            <a:endCxn id="6" idx="1"/>
          </p:cNvCxnSpPr>
          <p:nvPr/>
        </p:nvCxnSpPr>
        <p:spPr>
          <a:xfrm rot="5400000" flipH="1" flipV="1">
            <a:off x="2773386" y="3587295"/>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winkelte Verbindung 103"/>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winkelte Verbindung 104"/>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winkelte Verbindung 105"/>
          <p:cNvCxnSpPr>
            <a:stCxn id="9" idx="0"/>
            <a:endCxn id="6" idx="3"/>
          </p:cNvCxnSpPr>
          <p:nvPr/>
        </p:nvCxnSpPr>
        <p:spPr>
          <a:xfrm rot="16200000" flipV="1">
            <a:off x="3651222" y="3587960"/>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0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7" presetClass="emph" presetSubtype="2" fill="remove" nodeType="withEffect">
                                  <p:stCondLst>
                                    <p:cond delay="0"/>
                                  </p:stCondLst>
                                  <p:childTnLst>
                                    <p:animClr clrSpc="rgb" dir="cw">
                                      <p:cBhvr>
                                        <p:cTn id="8" dur="1000" fill="hold"/>
                                        <p:tgtEl>
                                          <p:spTgt spid="100"/>
                                        </p:tgtEl>
                                        <p:attrNameLst>
                                          <p:attrName>stroke.color</p:attrName>
                                        </p:attrNameLst>
                                      </p:cBhvr>
                                      <p:to>
                                        <a:srgbClr val="FF3300"/>
                                      </p:to>
                                    </p:animClr>
                                    <p:set>
                                      <p:cBhvr>
                                        <p:cTn id="9" dur="1000" fill="hold"/>
                                        <p:tgtEl>
                                          <p:spTgt spid="100"/>
                                        </p:tgtEl>
                                        <p:attrNameLst>
                                          <p:attrName>stroke.on</p:attrName>
                                        </p:attrNameLst>
                                      </p:cBhvr>
                                      <p:to>
                                        <p:strVal val="true"/>
                                      </p:to>
                                    </p:set>
                                  </p:childTnLst>
                                </p:cTn>
                              </p:par>
                              <p:par>
                                <p:cTn id="10" presetID="7" presetClass="emph" presetSubtype="2" fill="remove" nodeType="withEffect">
                                  <p:stCondLst>
                                    <p:cond delay="0"/>
                                  </p:stCondLst>
                                  <p:childTnLst>
                                    <p:animClr clrSpc="rgb" dir="cw">
                                      <p:cBhvr>
                                        <p:cTn id="11" dur="1000" fill="hold"/>
                                        <p:tgtEl>
                                          <p:spTgt spid="13"/>
                                        </p:tgtEl>
                                        <p:attrNameLst>
                                          <p:attrName>stroke.color</p:attrName>
                                        </p:attrNameLst>
                                      </p:cBhvr>
                                      <p:to>
                                        <a:srgbClr val="FF0000"/>
                                      </p:to>
                                    </p:animClr>
                                    <p:set>
                                      <p:cBhvr>
                                        <p:cTn id="12" dur="1000" fill="hold"/>
                                        <p:tgtEl>
                                          <p:spTgt spid="13"/>
                                        </p:tgtEl>
                                        <p:attrNameLst>
                                          <p:attrName>stroke.on</p:attrName>
                                        </p:attrNameLst>
                                      </p:cBhvr>
                                      <p:to>
                                        <p:strVal val="true"/>
                                      </p:to>
                                    </p:set>
                                  </p:childTnLst>
                                </p:cTn>
                              </p:par>
                              <p:par>
                                <p:cTn id="13" presetID="7" presetClass="emph" presetSubtype="2" fill="remove" nodeType="withEffect">
                                  <p:stCondLst>
                                    <p:cond delay="0"/>
                                  </p:stCondLst>
                                  <p:childTnLst>
                                    <p:animClr clrSpc="rgb" dir="cw">
                                      <p:cBhvr>
                                        <p:cTn id="14" dur="1000" fill="hold"/>
                                        <p:tgtEl>
                                          <p:spTgt spid="17"/>
                                        </p:tgtEl>
                                        <p:attrNameLst>
                                          <p:attrName>stroke.color</p:attrName>
                                        </p:attrNameLst>
                                      </p:cBhvr>
                                      <p:to>
                                        <a:srgbClr val="FF0000"/>
                                      </p:to>
                                    </p:animClr>
                                    <p:set>
                                      <p:cBhvr>
                                        <p:cTn id="15" dur="1000" fill="hold"/>
                                        <p:tgtEl>
                                          <p:spTgt spid="17"/>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1000" fill="hold"/>
                                        <p:tgtEl>
                                          <p:spTgt spid="5"/>
                                        </p:tgtEl>
                                        <p:attrNameLst>
                                          <p:attrName>stroke.color</p:attrName>
                                        </p:attrNameLst>
                                      </p:cBhvr>
                                      <p:to>
                                        <a:srgbClr val="FF0000"/>
                                      </p:to>
                                    </p:animClr>
                                    <p:set>
                                      <p:cBhvr>
                                        <p:cTn id="18" dur="1000" fill="hold"/>
                                        <p:tgtEl>
                                          <p:spTgt spid="5"/>
                                        </p:tgtEl>
                                        <p:attrNameLst>
                                          <p:attrName>stroke.on</p:attrName>
                                        </p:attrNameLst>
                                      </p:cBhvr>
                                      <p:to>
                                        <p:strVal val="true"/>
                                      </p:to>
                                    </p:set>
                                  </p:childTnLst>
                                </p:cTn>
                              </p:par>
                              <p:par>
                                <p:cTn id="19" presetID="1"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21" presetClass="emph" presetSubtype="0" fill="remove" grpId="0" nodeType="withEffect">
                                  <p:stCondLst>
                                    <p:cond delay="0"/>
                                  </p:stCondLst>
                                  <p:childTnLst>
                                    <p:animClr clrSpc="hsl" dir="cw">
                                      <p:cBhvr override="childStyle">
                                        <p:cTn id="22" dur="1000" fill="hold"/>
                                        <p:tgtEl>
                                          <p:spTgt spid="63"/>
                                        </p:tgtEl>
                                        <p:attrNameLst>
                                          <p:attrName>style.color</p:attrName>
                                        </p:attrNameLst>
                                      </p:cBhvr>
                                      <p:by>
                                        <p:hsl h="7200000" s="0" l="0"/>
                                      </p:by>
                                    </p:animClr>
                                    <p:animClr clrSpc="hsl" dir="cw">
                                      <p:cBhvr>
                                        <p:cTn id="23" dur="1000" fill="hold"/>
                                        <p:tgtEl>
                                          <p:spTgt spid="63"/>
                                        </p:tgtEl>
                                        <p:attrNameLst>
                                          <p:attrName>fillcolor</p:attrName>
                                        </p:attrNameLst>
                                      </p:cBhvr>
                                      <p:by>
                                        <p:hsl h="7200000" s="0" l="0"/>
                                      </p:by>
                                    </p:animClr>
                                    <p:animClr clrSpc="hsl" dir="cw">
                                      <p:cBhvr>
                                        <p:cTn id="24" dur="1000" fill="hold"/>
                                        <p:tgtEl>
                                          <p:spTgt spid="63"/>
                                        </p:tgtEl>
                                        <p:attrNameLst>
                                          <p:attrName>stroke.color</p:attrName>
                                        </p:attrNameLst>
                                      </p:cBhvr>
                                      <p:by>
                                        <p:hsl h="7200000" s="0" l="0"/>
                                      </p:by>
                                    </p:animClr>
                                    <p:set>
                                      <p:cBhvr>
                                        <p:cTn id="25" dur="1000" fill="hold"/>
                                        <p:tgtEl>
                                          <p:spTgt spid="63"/>
                                        </p:tgtEl>
                                        <p:attrNameLst>
                                          <p:attrName>fill.type</p:attrName>
                                        </p:attrNameLst>
                                      </p:cBhvr>
                                      <p:to>
                                        <p:strVal val="solid"/>
                                      </p:to>
                                    </p:set>
                                  </p:childTnLst>
                                </p:cTn>
                              </p:par>
                              <p:par>
                                <p:cTn id="26" presetID="1" presetClass="exit" presetSubtype="0" fill="hold" nodeType="withEffect">
                                  <p:stCondLst>
                                    <p:cond delay="1100"/>
                                  </p:stCondLst>
                                  <p:childTnLst>
                                    <p:set>
                                      <p:cBhvr>
                                        <p:cTn id="27" dur="1" fill="hold">
                                          <p:stCondLst>
                                            <p:cond delay="0"/>
                                          </p:stCondLst>
                                        </p:cTn>
                                        <p:tgtEl>
                                          <p:spTgt spid="87"/>
                                        </p:tgtEl>
                                        <p:attrNameLst>
                                          <p:attrName>style.visibility</p:attrName>
                                        </p:attrNameLst>
                                      </p:cBhvr>
                                      <p:to>
                                        <p:strVal val="hidden"/>
                                      </p:to>
                                    </p:set>
                                  </p:childTnLst>
                                </p:cTn>
                              </p:par>
                              <p:par>
                                <p:cTn id="28" presetID="1" presetClass="exit" presetSubtype="0" fill="hold" nodeType="withEffect">
                                  <p:stCondLst>
                                    <p:cond delay="1100"/>
                                  </p:stCondLst>
                                  <p:childTnLst>
                                    <p:set>
                                      <p:cBhvr>
                                        <p:cTn id="29" dur="1" fill="hold">
                                          <p:stCondLst>
                                            <p:cond delay="0"/>
                                          </p:stCondLst>
                                        </p:cTn>
                                        <p:tgtEl>
                                          <p:spTgt spid="100"/>
                                        </p:tgtEl>
                                        <p:attrNameLst>
                                          <p:attrName>style.visibility</p:attrName>
                                        </p:attrNameLst>
                                      </p:cBhvr>
                                      <p:to>
                                        <p:strVal val="hidden"/>
                                      </p:to>
                                    </p:set>
                                  </p:childTnLst>
                                </p:cTn>
                              </p:par>
                              <p:par>
                                <p:cTn id="30" presetID="1" presetClass="entr" presetSubtype="0" fill="hold" nodeType="withEffect">
                                  <p:stCondLst>
                                    <p:cond delay="1100"/>
                                  </p:stCondLst>
                                  <p:childTnLst>
                                    <p:set>
                                      <p:cBhvr>
                                        <p:cTn id="31" dur="1" fill="hold">
                                          <p:stCondLst>
                                            <p:cond delay="0"/>
                                          </p:stCondLst>
                                        </p:cTn>
                                        <p:tgtEl>
                                          <p:spTgt spid="59"/>
                                        </p:tgtEl>
                                        <p:attrNameLst>
                                          <p:attrName>style.visibility</p:attrName>
                                        </p:attrNameLst>
                                      </p:cBhvr>
                                      <p:to>
                                        <p:strVal val="visible"/>
                                      </p:to>
                                    </p:set>
                                  </p:childTnLst>
                                </p:cTn>
                              </p:par>
                              <p:par>
                                <p:cTn id="32" presetID="7" presetClass="emph" presetSubtype="2" fill="remove" nodeType="withEffect">
                                  <p:stCondLst>
                                    <p:cond delay="1100"/>
                                  </p:stCondLst>
                                  <p:childTnLst>
                                    <p:animClr clrSpc="rgb" dir="cw">
                                      <p:cBhvr>
                                        <p:cTn id="33" dur="1000" fill="hold"/>
                                        <p:tgtEl>
                                          <p:spTgt spid="59"/>
                                        </p:tgtEl>
                                        <p:attrNameLst>
                                          <p:attrName>stroke.color</p:attrName>
                                        </p:attrNameLst>
                                      </p:cBhvr>
                                      <p:to>
                                        <a:srgbClr val="FF3300"/>
                                      </p:to>
                                    </p:animClr>
                                    <p:set>
                                      <p:cBhvr>
                                        <p:cTn id="34" dur="1000" fill="hold"/>
                                        <p:tgtEl>
                                          <p:spTgt spid="59"/>
                                        </p:tgtEl>
                                        <p:attrNameLst>
                                          <p:attrName>stroke.on</p:attrName>
                                        </p:attrNameLst>
                                      </p:cBhvr>
                                      <p:to>
                                        <p:strVal val="true"/>
                                      </p:to>
                                    </p:set>
                                  </p:childTnLst>
                                </p:cTn>
                              </p:par>
                              <p:par>
                                <p:cTn id="35" presetID="7" presetClass="emph" presetSubtype="2" fill="remove" nodeType="withEffect">
                                  <p:stCondLst>
                                    <p:cond delay="1100"/>
                                  </p:stCondLst>
                                  <p:childTnLst>
                                    <p:animClr clrSpc="rgb" dir="cw">
                                      <p:cBhvr>
                                        <p:cTn id="36" dur="1000" fill="hold"/>
                                        <p:tgtEl>
                                          <p:spTgt spid="13"/>
                                        </p:tgtEl>
                                        <p:attrNameLst>
                                          <p:attrName>stroke.color</p:attrName>
                                        </p:attrNameLst>
                                      </p:cBhvr>
                                      <p:to>
                                        <a:srgbClr val="FF0000"/>
                                      </p:to>
                                    </p:animClr>
                                    <p:set>
                                      <p:cBhvr>
                                        <p:cTn id="37" dur="1000" fill="hold"/>
                                        <p:tgtEl>
                                          <p:spTgt spid="13"/>
                                        </p:tgtEl>
                                        <p:attrNameLst>
                                          <p:attrName>stroke.on</p:attrName>
                                        </p:attrNameLst>
                                      </p:cBhvr>
                                      <p:to>
                                        <p:strVal val="true"/>
                                      </p:to>
                                    </p:set>
                                  </p:childTnLst>
                                </p:cTn>
                              </p:par>
                              <p:par>
                                <p:cTn id="38" presetID="7" presetClass="emph" presetSubtype="2" fill="remove" nodeType="withEffect">
                                  <p:stCondLst>
                                    <p:cond delay="1100"/>
                                  </p:stCondLst>
                                  <p:childTnLst>
                                    <p:animClr clrSpc="rgb" dir="cw">
                                      <p:cBhvr>
                                        <p:cTn id="39" dur="1000" fill="hold"/>
                                        <p:tgtEl>
                                          <p:spTgt spid="17"/>
                                        </p:tgtEl>
                                        <p:attrNameLst>
                                          <p:attrName>stroke.color</p:attrName>
                                        </p:attrNameLst>
                                      </p:cBhvr>
                                      <p:to>
                                        <a:srgbClr val="FF0000"/>
                                      </p:to>
                                    </p:animClr>
                                    <p:set>
                                      <p:cBhvr>
                                        <p:cTn id="40" dur="1000" fill="hold"/>
                                        <p:tgtEl>
                                          <p:spTgt spid="17"/>
                                        </p:tgtEl>
                                        <p:attrNameLst>
                                          <p:attrName>stroke.on</p:attrName>
                                        </p:attrNameLst>
                                      </p:cBhvr>
                                      <p:to>
                                        <p:strVal val="true"/>
                                      </p:to>
                                    </p:set>
                                  </p:childTnLst>
                                </p:cTn>
                              </p:par>
                              <p:par>
                                <p:cTn id="41" presetID="1" presetClass="entr" presetSubtype="0" fill="hold" nodeType="withEffect">
                                  <p:stCondLst>
                                    <p:cond delay="1100"/>
                                  </p:stCondLst>
                                  <p:childTnLst>
                                    <p:set>
                                      <p:cBhvr>
                                        <p:cTn id="42" dur="1" fill="hold">
                                          <p:stCondLst>
                                            <p:cond delay="0"/>
                                          </p:stCondLst>
                                        </p:cTn>
                                        <p:tgtEl>
                                          <p:spTgt spid="88"/>
                                        </p:tgtEl>
                                        <p:attrNameLst>
                                          <p:attrName>style.visibility</p:attrName>
                                        </p:attrNameLst>
                                      </p:cBhvr>
                                      <p:to>
                                        <p:strVal val="visible"/>
                                      </p:to>
                                    </p:set>
                                  </p:childTnLst>
                                </p:cTn>
                              </p:par>
                              <p:par>
                                <p:cTn id="43" presetID="21" presetClass="emph" presetSubtype="0" fill="remove" grpId="0" nodeType="withEffect">
                                  <p:stCondLst>
                                    <p:cond delay="1200"/>
                                  </p:stCondLst>
                                  <p:childTnLst>
                                    <p:animClr clrSpc="hsl" dir="cw">
                                      <p:cBhvr override="childStyle">
                                        <p:cTn id="44" dur="1000" fill="hold"/>
                                        <p:tgtEl>
                                          <p:spTgt spid="72"/>
                                        </p:tgtEl>
                                        <p:attrNameLst>
                                          <p:attrName>style.color</p:attrName>
                                        </p:attrNameLst>
                                      </p:cBhvr>
                                      <p:by>
                                        <p:hsl h="7200000" s="0" l="0"/>
                                      </p:by>
                                    </p:animClr>
                                    <p:animClr clrSpc="hsl" dir="cw">
                                      <p:cBhvr>
                                        <p:cTn id="45" dur="1000" fill="hold"/>
                                        <p:tgtEl>
                                          <p:spTgt spid="72"/>
                                        </p:tgtEl>
                                        <p:attrNameLst>
                                          <p:attrName>fillcolor</p:attrName>
                                        </p:attrNameLst>
                                      </p:cBhvr>
                                      <p:by>
                                        <p:hsl h="7200000" s="0" l="0"/>
                                      </p:by>
                                    </p:animClr>
                                    <p:animClr clrSpc="hsl" dir="cw">
                                      <p:cBhvr>
                                        <p:cTn id="46" dur="1000" fill="hold"/>
                                        <p:tgtEl>
                                          <p:spTgt spid="72"/>
                                        </p:tgtEl>
                                        <p:attrNameLst>
                                          <p:attrName>stroke.color</p:attrName>
                                        </p:attrNameLst>
                                      </p:cBhvr>
                                      <p:by>
                                        <p:hsl h="7200000" s="0" l="0"/>
                                      </p:by>
                                    </p:animClr>
                                    <p:set>
                                      <p:cBhvr>
                                        <p:cTn id="47" dur="1000" fill="hold"/>
                                        <p:tgtEl>
                                          <p:spTgt spid="72"/>
                                        </p:tgtEl>
                                        <p:attrNameLst>
                                          <p:attrName>fill.type</p:attrName>
                                        </p:attrNameLst>
                                      </p:cBhvr>
                                      <p:to>
                                        <p:strVal val="solid"/>
                                      </p:to>
                                    </p:set>
                                  </p:childTnLst>
                                </p:cTn>
                              </p:par>
                              <p:par>
                                <p:cTn id="48" presetID="1" presetClass="exit" presetSubtype="0" fill="hold" nodeType="withEffect">
                                  <p:stCondLst>
                                    <p:cond delay="2100"/>
                                  </p:stCondLst>
                                  <p:childTnLst>
                                    <p:set>
                                      <p:cBhvr>
                                        <p:cTn id="49" dur="1" fill="hold">
                                          <p:stCondLst>
                                            <p:cond delay="0"/>
                                          </p:stCondLst>
                                        </p:cTn>
                                        <p:tgtEl>
                                          <p:spTgt spid="88"/>
                                        </p:tgtEl>
                                        <p:attrNameLst>
                                          <p:attrName>style.visibility</p:attrName>
                                        </p:attrNameLst>
                                      </p:cBhvr>
                                      <p:to>
                                        <p:strVal val="hidden"/>
                                      </p:to>
                                    </p:set>
                                  </p:childTnLst>
                                </p:cTn>
                              </p:par>
                              <p:par>
                                <p:cTn id="50" presetID="1" presetClass="exit" presetSubtype="0" fill="hold" nodeType="withEffect">
                                  <p:stCondLst>
                                    <p:cond delay="2100"/>
                                  </p:stCondLst>
                                  <p:childTnLst>
                                    <p:set>
                                      <p:cBhvr>
                                        <p:cTn id="51" dur="1" fill="hold">
                                          <p:stCondLst>
                                            <p:cond delay="0"/>
                                          </p:stCondLst>
                                        </p:cTn>
                                        <p:tgtEl>
                                          <p:spTgt spid="59"/>
                                        </p:tgtEl>
                                        <p:attrNameLst>
                                          <p:attrName>style.visibility</p:attrName>
                                        </p:attrNameLst>
                                      </p:cBhvr>
                                      <p:to>
                                        <p:strVal val="hidden"/>
                                      </p:to>
                                    </p:set>
                                  </p:childTnLst>
                                </p:cTn>
                              </p:par>
                              <p:par>
                                <p:cTn id="52" presetID="1" presetClass="exit" presetSubtype="0" fill="hold" nodeType="withEffect">
                                  <p:stCondLst>
                                    <p:cond delay="2100"/>
                                  </p:stCondLst>
                                  <p:childTnLst>
                                    <p:set>
                                      <p:cBhvr>
                                        <p:cTn id="53" dur="1" fill="hold">
                                          <p:stCondLst>
                                            <p:cond delay="0"/>
                                          </p:stCondLst>
                                        </p:cTn>
                                        <p:tgtEl>
                                          <p:spTgt spid="13"/>
                                        </p:tgtEl>
                                        <p:attrNameLst>
                                          <p:attrName>style.visibility</p:attrName>
                                        </p:attrNameLst>
                                      </p:cBhvr>
                                      <p:to>
                                        <p:strVal val="hidden"/>
                                      </p:to>
                                    </p:set>
                                  </p:childTnLst>
                                </p:cTn>
                              </p:par>
                              <p:par>
                                <p:cTn id="54" presetID="1" presetClass="exit" presetSubtype="0" fill="hold" nodeType="withEffect">
                                  <p:stCondLst>
                                    <p:cond delay="2100"/>
                                  </p:stCondLst>
                                  <p:childTnLst>
                                    <p:set>
                                      <p:cBhvr>
                                        <p:cTn id="55" dur="1" fill="hold">
                                          <p:stCondLst>
                                            <p:cond delay="0"/>
                                          </p:stCondLst>
                                        </p:cTn>
                                        <p:tgtEl>
                                          <p:spTgt spid="17"/>
                                        </p:tgtEl>
                                        <p:attrNameLst>
                                          <p:attrName>style.visibility</p:attrName>
                                        </p:attrNameLst>
                                      </p:cBhvr>
                                      <p:to>
                                        <p:strVal val="hidden"/>
                                      </p:to>
                                    </p:set>
                                  </p:childTnLst>
                                </p:cTn>
                              </p:par>
                              <p:par>
                                <p:cTn id="56" presetID="1" presetClass="entr" presetSubtype="0" fill="hold" nodeType="withEffect">
                                  <p:stCondLst>
                                    <p:cond delay="2100"/>
                                  </p:stCondLst>
                                  <p:childTnLst>
                                    <p:set>
                                      <p:cBhvr>
                                        <p:cTn id="57" dur="1" fill="hold">
                                          <p:stCondLst>
                                            <p:cond delay="0"/>
                                          </p:stCondLst>
                                        </p:cTn>
                                        <p:tgtEl>
                                          <p:spTgt spid="101"/>
                                        </p:tgtEl>
                                        <p:attrNameLst>
                                          <p:attrName>style.visibility</p:attrName>
                                        </p:attrNameLst>
                                      </p:cBhvr>
                                      <p:to>
                                        <p:strVal val="visible"/>
                                      </p:to>
                                    </p:set>
                                  </p:childTnLst>
                                </p:cTn>
                              </p:par>
                              <p:par>
                                <p:cTn id="58" presetID="1" presetClass="entr" presetSubtype="0" fill="hold" nodeType="withEffect">
                                  <p:stCondLst>
                                    <p:cond delay="2100"/>
                                  </p:stCondLst>
                                  <p:childTnLst>
                                    <p:set>
                                      <p:cBhvr>
                                        <p:cTn id="59" dur="1" fill="hold">
                                          <p:stCondLst>
                                            <p:cond delay="0"/>
                                          </p:stCondLst>
                                        </p:cTn>
                                        <p:tgtEl>
                                          <p:spTgt spid="103"/>
                                        </p:tgtEl>
                                        <p:attrNameLst>
                                          <p:attrName>style.visibility</p:attrName>
                                        </p:attrNameLst>
                                      </p:cBhvr>
                                      <p:to>
                                        <p:strVal val="visible"/>
                                      </p:to>
                                    </p:set>
                                  </p:childTnLst>
                                </p:cTn>
                              </p:par>
                              <p:par>
                                <p:cTn id="60" presetID="1" presetClass="entr" presetSubtype="0" fill="hold" nodeType="withEffect">
                                  <p:stCondLst>
                                    <p:cond delay="2100"/>
                                  </p:stCondLst>
                                  <p:childTnLst>
                                    <p:set>
                                      <p:cBhvr>
                                        <p:cTn id="61" dur="1" fill="hold">
                                          <p:stCondLst>
                                            <p:cond delay="0"/>
                                          </p:stCondLst>
                                        </p:cTn>
                                        <p:tgtEl>
                                          <p:spTgt spid="80"/>
                                        </p:tgtEl>
                                        <p:attrNameLst>
                                          <p:attrName>style.visibility</p:attrName>
                                        </p:attrNameLst>
                                      </p:cBhvr>
                                      <p:to>
                                        <p:strVal val="visible"/>
                                      </p:to>
                                    </p:set>
                                  </p:childTnLst>
                                </p:cTn>
                              </p:par>
                              <p:par>
                                <p:cTn id="62" presetID="7" presetClass="emph" presetSubtype="2" fill="remove" nodeType="withEffect">
                                  <p:stCondLst>
                                    <p:cond delay="2100"/>
                                  </p:stCondLst>
                                  <p:childTnLst>
                                    <p:animClr clrSpc="rgb" dir="cw">
                                      <p:cBhvr>
                                        <p:cTn id="63" dur="1000" fill="hold"/>
                                        <p:tgtEl>
                                          <p:spTgt spid="80"/>
                                        </p:tgtEl>
                                        <p:attrNameLst>
                                          <p:attrName>stroke.color</p:attrName>
                                        </p:attrNameLst>
                                      </p:cBhvr>
                                      <p:to>
                                        <a:srgbClr val="FF3300"/>
                                      </p:to>
                                    </p:animClr>
                                    <p:set>
                                      <p:cBhvr>
                                        <p:cTn id="64" dur="1000" fill="hold"/>
                                        <p:tgtEl>
                                          <p:spTgt spid="80"/>
                                        </p:tgtEl>
                                        <p:attrNameLst>
                                          <p:attrName>stroke.on</p:attrName>
                                        </p:attrNameLst>
                                      </p:cBhvr>
                                      <p:to>
                                        <p:strVal val="true"/>
                                      </p:to>
                                    </p:set>
                                  </p:childTnLst>
                                </p:cTn>
                              </p:par>
                              <p:par>
                                <p:cTn id="65" presetID="7" presetClass="emph" presetSubtype="2" fill="remove" nodeType="withEffect">
                                  <p:stCondLst>
                                    <p:cond delay="2100"/>
                                  </p:stCondLst>
                                  <p:childTnLst>
                                    <p:animClr clrSpc="rgb" dir="cw">
                                      <p:cBhvr>
                                        <p:cTn id="66" dur="1000" fill="hold"/>
                                        <p:tgtEl>
                                          <p:spTgt spid="101"/>
                                        </p:tgtEl>
                                        <p:attrNameLst>
                                          <p:attrName>stroke.color</p:attrName>
                                        </p:attrNameLst>
                                      </p:cBhvr>
                                      <p:to>
                                        <a:srgbClr val="FF0000"/>
                                      </p:to>
                                    </p:animClr>
                                    <p:set>
                                      <p:cBhvr>
                                        <p:cTn id="67" dur="1000" fill="hold"/>
                                        <p:tgtEl>
                                          <p:spTgt spid="101"/>
                                        </p:tgtEl>
                                        <p:attrNameLst>
                                          <p:attrName>stroke.on</p:attrName>
                                        </p:attrNameLst>
                                      </p:cBhvr>
                                      <p:to>
                                        <p:strVal val="true"/>
                                      </p:to>
                                    </p:set>
                                  </p:childTnLst>
                                </p:cTn>
                              </p:par>
                              <p:par>
                                <p:cTn id="68" presetID="7" presetClass="emph" presetSubtype="2" fill="remove" nodeType="withEffect">
                                  <p:stCondLst>
                                    <p:cond delay="2100"/>
                                  </p:stCondLst>
                                  <p:childTnLst>
                                    <p:animClr clrSpc="rgb" dir="cw">
                                      <p:cBhvr>
                                        <p:cTn id="69" dur="1000" fill="hold"/>
                                        <p:tgtEl>
                                          <p:spTgt spid="103"/>
                                        </p:tgtEl>
                                        <p:attrNameLst>
                                          <p:attrName>stroke.color</p:attrName>
                                        </p:attrNameLst>
                                      </p:cBhvr>
                                      <p:to>
                                        <a:srgbClr val="FF0000"/>
                                      </p:to>
                                    </p:animClr>
                                    <p:set>
                                      <p:cBhvr>
                                        <p:cTn id="70" dur="1000" fill="hold"/>
                                        <p:tgtEl>
                                          <p:spTgt spid="103"/>
                                        </p:tgtEl>
                                        <p:attrNameLst>
                                          <p:attrName>stroke.on</p:attrName>
                                        </p:attrNameLst>
                                      </p:cBhvr>
                                      <p:to>
                                        <p:strVal val="true"/>
                                      </p:to>
                                    </p:set>
                                  </p:childTnLst>
                                </p:cTn>
                              </p:par>
                              <p:par>
                                <p:cTn id="71" presetID="1" presetClass="entr" presetSubtype="0" fill="hold" nodeType="withEffect">
                                  <p:stCondLst>
                                    <p:cond delay="2100"/>
                                  </p:stCondLst>
                                  <p:childTnLst>
                                    <p:set>
                                      <p:cBhvr>
                                        <p:cTn id="72" dur="1" fill="hold">
                                          <p:stCondLst>
                                            <p:cond delay="0"/>
                                          </p:stCondLst>
                                        </p:cTn>
                                        <p:tgtEl>
                                          <p:spTgt spid="91"/>
                                        </p:tgtEl>
                                        <p:attrNameLst>
                                          <p:attrName>style.visibility</p:attrName>
                                        </p:attrNameLst>
                                      </p:cBhvr>
                                      <p:to>
                                        <p:strVal val="visible"/>
                                      </p:to>
                                    </p:set>
                                  </p:childTnLst>
                                </p:cTn>
                              </p:par>
                              <p:par>
                                <p:cTn id="73" presetID="21" presetClass="emph" presetSubtype="0" fill="remove" grpId="0" nodeType="withEffect">
                                  <p:stCondLst>
                                    <p:cond delay="2100"/>
                                  </p:stCondLst>
                                  <p:childTnLst>
                                    <p:animClr clrSpc="hsl" dir="cw">
                                      <p:cBhvr override="childStyle">
                                        <p:cTn id="74" dur="1000" fill="hold"/>
                                        <p:tgtEl>
                                          <p:spTgt spid="67"/>
                                        </p:tgtEl>
                                        <p:attrNameLst>
                                          <p:attrName>style.color</p:attrName>
                                        </p:attrNameLst>
                                      </p:cBhvr>
                                      <p:by>
                                        <p:hsl h="7200000" s="0" l="0"/>
                                      </p:by>
                                    </p:animClr>
                                    <p:animClr clrSpc="hsl" dir="cw">
                                      <p:cBhvr>
                                        <p:cTn id="75" dur="1000" fill="hold"/>
                                        <p:tgtEl>
                                          <p:spTgt spid="67"/>
                                        </p:tgtEl>
                                        <p:attrNameLst>
                                          <p:attrName>fillcolor</p:attrName>
                                        </p:attrNameLst>
                                      </p:cBhvr>
                                      <p:by>
                                        <p:hsl h="7200000" s="0" l="0"/>
                                      </p:by>
                                    </p:animClr>
                                    <p:animClr clrSpc="hsl" dir="cw">
                                      <p:cBhvr>
                                        <p:cTn id="76" dur="1000" fill="hold"/>
                                        <p:tgtEl>
                                          <p:spTgt spid="67"/>
                                        </p:tgtEl>
                                        <p:attrNameLst>
                                          <p:attrName>stroke.color</p:attrName>
                                        </p:attrNameLst>
                                      </p:cBhvr>
                                      <p:by>
                                        <p:hsl h="7200000" s="0" l="0"/>
                                      </p:by>
                                    </p:animClr>
                                    <p:set>
                                      <p:cBhvr>
                                        <p:cTn id="77" dur="1000" fill="hold"/>
                                        <p:tgtEl>
                                          <p:spTgt spid="67"/>
                                        </p:tgtEl>
                                        <p:attrNameLst>
                                          <p:attrName>fill.type</p:attrName>
                                        </p:attrNameLst>
                                      </p:cBhvr>
                                      <p:to>
                                        <p:strVal val="solid"/>
                                      </p:to>
                                    </p:set>
                                  </p:childTnLst>
                                </p:cTn>
                              </p:par>
                              <p:par>
                                <p:cTn id="78" presetID="1" presetClass="exit" presetSubtype="0" fill="hold" nodeType="withEffect">
                                  <p:stCondLst>
                                    <p:cond delay="3100"/>
                                  </p:stCondLst>
                                  <p:childTnLst>
                                    <p:set>
                                      <p:cBhvr>
                                        <p:cTn id="79" dur="1" fill="hold">
                                          <p:stCondLst>
                                            <p:cond delay="0"/>
                                          </p:stCondLst>
                                        </p:cTn>
                                        <p:tgtEl>
                                          <p:spTgt spid="91"/>
                                        </p:tgtEl>
                                        <p:attrNameLst>
                                          <p:attrName>style.visibility</p:attrName>
                                        </p:attrNameLst>
                                      </p:cBhvr>
                                      <p:to>
                                        <p:strVal val="hidden"/>
                                      </p:to>
                                    </p:set>
                                  </p:childTnLst>
                                </p:cTn>
                              </p:par>
                              <p:par>
                                <p:cTn id="80" presetID="1" presetClass="exit" presetSubtype="0" fill="hold" nodeType="withEffect">
                                  <p:stCondLst>
                                    <p:cond delay="3100"/>
                                  </p:stCondLst>
                                  <p:childTnLst>
                                    <p:set>
                                      <p:cBhvr>
                                        <p:cTn id="81" dur="1" fill="hold">
                                          <p:stCondLst>
                                            <p:cond delay="0"/>
                                          </p:stCondLst>
                                        </p:cTn>
                                        <p:tgtEl>
                                          <p:spTgt spid="80"/>
                                        </p:tgtEl>
                                        <p:attrNameLst>
                                          <p:attrName>style.visibility</p:attrName>
                                        </p:attrNameLst>
                                      </p:cBhvr>
                                      <p:to>
                                        <p:strVal val="hidden"/>
                                      </p:to>
                                    </p:set>
                                  </p:childTnLst>
                                </p:cTn>
                              </p:par>
                              <p:par>
                                <p:cTn id="82" presetID="1" presetClass="exit" presetSubtype="0" fill="hold" nodeType="withEffect">
                                  <p:stCondLst>
                                    <p:cond delay="3100"/>
                                  </p:stCondLst>
                                  <p:childTnLst>
                                    <p:set>
                                      <p:cBhvr>
                                        <p:cTn id="83" dur="1" fill="hold">
                                          <p:stCondLst>
                                            <p:cond delay="0"/>
                                          </p:stCondLst>
                                        </p:cTn>
                                        <p:tgtEl>
                                          <p:spTgt spid="101"/>
                                        </p:tgtEl>
                                        <p:attrNameLst>
                                          <p:attrName>style.visibility</p:attrName>
                                        </p:attrNameLst>
                                      </p:cBhvr>
                                      <p:to>
                                        <p:strVal val="hidden"/>
                                      </p:to>
                                    </p:set>
                                  </p:childTnLst>
                                </p:cTn>
                              </p:par>
                              <p:par>
                                <p:cTn id="84" presetID="1" presetClass="entr" presetSubtype="0" fill="hold" nodeType="withEffect">
                                  <p:stCondLst>
                                    <p:cond delay="3100"/>
                                  </p:stCondLst>
                                  <p:childTnLst>
                                    <p:set>
                                      <p:cBhvr>
                                        <p:cTn id="85" dur="1" fill="hold">
                                          <p:stCondLst>
                                            <p:cond delay="0"/>
                                          </p:stCondLst>
                                        </p:cTn>
                                        <p:tgtEl>
                                          <p:spTgt spid="81"/>
                                        </p:tgtEl>
                                        <p:attrNameLst>
                                          <p:attrName>style.visibility</p:attrName>
                                        </p:attrNameLst>
                                      </p:cBhvr>
                                      <p:to>
                                        <p:strVal val="visible"/>
                                      </p:to>
                                    </p:set>
                                  </p:childTnLst>
                                </p:cTn>
                              </p:par>
                              <p:par>
                                <p:cTn id="86" presetID="1" presetClass="entr" presetSubtype="0" fill="hold" nodeType="withEffect">
                                  <p:stCondLst>
                                    <p:cond delay="3100"/>
                                  </p:stCondLst>
                                  <p:childTnLst>
                                    <p:set>
                                      <p:cBhvr>
                                        <p:cTn id="87" dur="1" fill="hold">
                                          <p:stCondLst>
                                            <p:cond delay="0"/>
                                          </p:stCondLst>
                                        </p:cTn>
                                        <p:tgtEl>
                                          <p:spTgt spid="104"/>
                                        </p:tgtEl>
                                        <p:attrNameLst>
                                          <p:attrName>style.visibility</p:attrName>
                                        </p:attrNameLst>
                                      </p:cBhvr>
                                      <p:to>
                                        <p:strVal val="visible"/>
                                      </p:to>
                                    </p:set>
                                  </p:childTnLst>
                                </p:cTn>
                              </p:par>
                              <p:par>
                                <p:cTn id="88" presetID="7" presetClass="emph" presetSubtype="2" fill="remove" nodeType="withEffect">
                                  <p:stCondLst>
                                    <p:cond delay="3100"/>
                                  </p:stCondLst>
                                  <p:childTnLst>
                                    <p:animClr clrSpc="rgb" dir="cw">
                                      <p:cBhvr>
                                        <p:cTn id="89" dur="1000" fill="hold"/>
                                        <p:tgtEl>
                                          <p:spTgt spid="81"/>
                                        </p:tgtEl>
                                        <p:attrNameLst>
                                          <p:attrName>stroke.color</p:attrName>
                                        </p:attrNameLst>
                                      </p:cBhvr>
                                      <p:to>
                                        <a:srgbClr val="FF3300"/>
                                      </p:to>
                                    </p:animClr>
                                    <p:set>
                                      <p:cBhvr>
                                        <p:cTn id="90" dur="1000" fill="hold"/>
                                        <p:tgtEl>
                                          <p:spTgt spid="81"/>
                                        </p:tgtEl>
                                        <p:attrNameLst>
                                          <p:attrName>stroke.on</p:attrName>
                                        </p:attrNameLst>
                                      </p:cBhvr>
                                      <p:to>
                                        <p:strVal val="true"/>
                                      </p:to>
                                    </p:set>
                                  </p:childTnLst>
                                </p:cTn>
                              </p:par>
                              <p:par>
                                <p:cTn id="91" presetID="7" presetClass="emph" presetSubtype="2" fill="remove" nodeType="withEffect">
                                  <p:stCondLst>
                                    <p:cond delay="3100"/>
                                  </p:stCondLst>
                                  <p:childTnLst>
                                    <p:animClr clrSpc="rgb" dir="cw">
                                      <p:cBhvr>
                                        <p:cTn id="92" dur="1000" fill="hold"/>
                                        <p:tgtEl>
                                          <p:spTgt spid="104"/>
                                        </p:tgtEl>
                                        <p:attrNameLst>
                                          <p:attrName>stroke.color</p:attrName>
                                        </p:attrNameLst>
                                      </p:cBhvr>
                                      <p:to>
                                        <a:srgbClr val="FF0000"/>
                                      </p:to>
                                    </p:animClr>
                                    <p:set>
                                      <p:cBhvr>
                                        <p:cTn id="93" dur="1000" fill="hold"/>
                                        <p:tgtEl>
                                          <p:spTgt spid="104"/>
                                        </p:tgtEl>
                                        <p:attrNameLst>
                                          <p:attrName>stroke.on</p:attrName>
                                        </p:attrNameLst>
                                      </p:cBhvr>
                                      <p:to>
                                        <p:strVal val="true"/>
                                      </p:to>
                                    </p:set>
                                  </p:childTnLst>
                                </p:cTn>
                              </p:par>
                              <p:par>
                                <p:cTn id="94" presetID="7" presetClass="emph" presetSubtype="2" fill="remove" nodeType="withEffect">
                                  <p:stCondLst>
                                    <p:cond delay="3100"/>
                                  </p:stCondLst>
                                  <p:childTnLst>
                                    <p:animClr clrSpc="rgb" dir="cw">
                                      <p:cBhvr>
                                        <p:cTn id="95" dur="1000" fill="hold"/>
                                        <p:tgtEl>
                                          <p:spTgt spid="20"/>
                                        </p:tgtEl>
                                        <p:attrNameLst>
                                          <p:attrName>stroke.color</p:attrName>
                                        </p:attrNameLst>
                                      </p:cBhvr>
                                      <p:to>
                                        <a:srgbClr val="FF0000"/>
                                      </p:to>
                                    </p:animClr>
                                    <p:set>
                                      <p:cBhvr>
                                        <p:cTn id="96" dur="1000" fill="hold"/>
                                        <p:tgtEl>
                                          <p:spTgt spid="20"/>
                                        </p:tgtEl>
                                        <p:attrNameLst>
                                          <p:attrName>stroke.on</p:attrName>
                                        </p:attrNameLst>
                                      </p:cBhvr>
                                      <p:to>
                                        <p:strVal val="true"/>
                                      </p:to>
                                    </p:set>
                                  </p:childTnLst>
                                </p:cTn>
                              </p:par>
                              <p:par>
                                <p:cTn id="97" presetID="1" presetClass="entr" presetSubtype="0" fill="hold" nodeType="withEffect">
                                  <p:stCondLst>
                                    <p:cond delay="3100"/>
                                  </p:stCondLst>
                                  <p:childTnLst>
                                    <p:set>
                                      <p:cBhvr>
                                        <p:cTn id="98" dur="1" fill="hold">
                                          <p:stCondLst>
                                            <p:cond delay="0"/>
                                          </p:stCondLst>
                                        </p:cTn>
                                        <p:tgtEl>
                                          <p:spTgt spid="48"/>
                                        </p:tgtEl>
                                        <p:attrNameLst>
                                          <p:attrName>style.visibility</p:attrName>
                                        </p:attrNameLst>
                                      </p:cBhvr>
                                      <p:to>
                                        <p:strVal val="visible"/>
                                      </p:to>
                                    </p:set>
                                  </p:childTnLst>
                                </p:cTn>
                              </p:par>
                              <p:par>
                                <p:cTn id="99" presetID="21" presetClass="emph" presetSubtype="0" fill="remove" grpId="0" nodeType="withEffect">
                                  <p:stCondLst>
                                    <p:cond delay="3100"/>
                                  </p:stCondLst>
                                  <p:childTnLst>
                                    <p:animClr clrSpc="hsl" dir="cw">
                                      <p:cBhvr override="childStyle">
                                        <p:cTn id="100" dur="1000" fill="hold"/>
                                        <p:tgtEl>
                                          <p:spTgt spid="64"/>
                                        </p:tgtEl>
                                        <p:attrNameLst>
                                          <p:attrName>style.color</p:attrName>
                                        </p:attrNameLst>
                                      </p:cBhvr>
                                      <p:by>
                                        <p:hsl h="7200000" s="0" l="0"/>
                                      </p:by>
                                    </p:animClr>
                                    <p:animClr clrSpc="hsl" dir="cw">
                                      <p:cBhvr>
                                        <p:cTn id="101" dur="1000" fill="hold"/>
                                        <p:tgtEl>
                                          <p:spTgt spid="64"/>
                                        </p:tgtEl>
                                        <p:attrNameLst>
                                          <p:attrName>fillcolor</p:attrName>
                                        </p:attrNameLst>
                                      </p:cBhvr>
                                      <p:by>
                                        <p:hsl h="7200000" s="0" l="0"/>
                                      </p:by>
                                    </p:animClr>
                                    <p:animClr clrSpc="hsl" dir="cw">
                                      <p:cBhvr>
                                        <p:cTn id="102" dur="1000" fill="hold"/>
                                        <p:tgtEl>
                                          <p:spTgt spid="64"/>
                                        </p:tgtEl>
                                        <p:attrNameLst>
                                          <p:attrName>stroke.color</p:attrName>
                                        </p:attrNameLst>
                                      </p:cBhvr>
                                      <p:by>
                                        <p:hsl h="7200000" s="0" l="0"/>
                                      </p:by>
                                    </p:animClr>
                                    <p:set>
                                      <p:cBhvr>
                                        <p:cTn id="103" dur="1000" fill="hold"/>
                                        <p:tgtEl>
                                          <p:spTgt spid="64"/>
                                        </p:tgtEl>
                                        <p:attrNameLst>
                                          <p:attrName>fill.type</p:attrName>
                                        </p:attrNameLst>
                                      </p:cBhvr>
                                      <p:to>
                                        <p:strVal val="solid"/>
                                      </p:to>
                                    </p:set>
                                  </p:childTnLst>
                                </p:cTn>
                              </p:par>
                              <p:par>
                                <p:cTn id="104" presetID="1" presetClass="exit" presetSubtype="0" fill="hold" nodeType="withEffect">
                                  <p:stCondLst>
                                    <p:cond delay="4100"/>
                                  </p:stCondLst>
                                  <p:childTnLst>
                                    <p:set>
                                      <p:cBhvr>
                                        <p:cTn id="105" dur="1" fill="hold">
                                          <p:stCondLst>
                                            <p:cond delay="0"/>
                                          </p:stCondLst>
                                        </p:cTn>
                                        <p:tgtEl>
                                          <p:spTgt spid="48"/>
                                        </p:tgtEl>
                                        <p:attrNameLst>
                                          <p:attrName>style.visibility</p:attrName>
                                        </p:attrNameLst>
                                      </p:cBhvr>
                                      <p:to>
                                        <p:strVal val="hidden"/>
                                      </p:to>
                                    </p:set>
                                  </p:childTnLst>
                                </p:cTn>
                              </p:par>
                              <p:par>
                                <p:cTn id="106" presetID="1" presetClass="exit" presetSubtype="0" fill="hold" nodeType="withEffect">
                                  <p:stCondLst>
                                    <p:cond delay="4100"/>
                                  </p:stCondLst>
                                  <p:childTnLst>
                                    <p:set>
                                      <p:cBhvr>
                                        <p:cTn id="107" dur="1" fill="hold">
                                          <p:stCondLst>
                                            <p:cond delay="0"/>
                                          </p:stCondLst>
                                        </p:cTn>
                                        <p:tgtEl>
                                          <p:spTgt spid="81"/>
                                        </p:tgtEl>
                                        <p:attrNameLst>
                                          <p:attrName>style.visibility</p:attrName>
                                        </p:attrNameLst>
                                      </p:cBhvr>
                                      <p:to>
                                        <p:strVal val="hidden"/>
                                      </p:to>
                                    </p:set>
                                  </p:childTnLst>
                                </p:cTn>
                              </p:par>
                              <p:par>
                                <p:cTn id="108" presetID="1" presetClass="exit" presetSubtype="0" fill="hold" nodeType="withEffect">
                                  <p:stCondLst>
                                    <p:cond delay="4100"/>
                                  </p:stCondLst>
                                  <p:childTnLst>
                                    <p:set>
                                      <p:cBhvr>
                                        <p:cTn id="109" dur="1" fill="hold">
                                          <p:stCondLst>
                                            <p:cond delay="0"/>
                                          </p:stCondLst>
                                        </p:cTn>
                                        <p:tgtEl>
                                          <p:spTgt spid="20"/>
                                        </p:tgtEl>
                                        <p:attrNameLst>
                                          <p:attrName>style.visibility</p:attrName>
                                        </p:attrNameLst>
                                      </p:cBhvr>
                                      <p:to>
                                        <p:strVal val="hidden"/>
                                      </p:to>
                                    </p:set>
                                  </p:childTnLst>
                                </p:cTn>
                              </p:par>
                              <p:par>
                                <p:cTn id="110" presetID="1" presetClass="exit" presetSubtype="0" fill="hold" nodeType="withEffect">
                                  <p:stCondLst>
                                    <p:cond delay="4100"/>
                                  </p:stCondLst>
                                  <p:childTnLst>
                                    <p:set>
                                      <p:cBhvr>
                                        <p:cTn id="111" dur="1" fill="hold">
                                          <p:stCondLst>
                                            <p:cond delay="0"/>
                                          </p:stCondLst>
                                        </p:cTn>
                                        <p:tgtEl>
                                          <p:spTgt spid="104"/>
                                        </p:tgtEl>
                                        <p:attrNameLst>
                                          <p:attrName>style.visibility</p:attrName>
                                        </p:attrNameLst>
                                      </p:cBhvr>
                                      <p:to>
                                        <p:strVal val="hidden"/>
                                      </p:to>
                                    </p:set>
                                  </p:childTnLst>
                                </p:cTn>
                              </p:par>
                              <p:par>
                                <p:cTn id="112" presetID="1" presetClass="entr" presetSubtype="0" fill="hold" nodeType="withEffect">
                                  <p:stCondLst>
                                    <p:cond delay="4100"/>
                                  </p:stCondLst>
                                  <p:childTnLst>
                                    <p:set>
                                      <p:cBhvr>
                                        <p:cTn id="113" dur="1" fill="hold">
                                          <p:stCondLst>
                                            <p:cond delay="0"/>
                                          </p:stCondLst>
                                        </p:cTn>
                                        <p:tgtEl>
                                          <p:spTgt spid="83"/>
                                        </p:tgtEl>
                                        <p:attrNameLst>
                                          <p:attrName>style.visibility</p:attrName>
                                        </p:attrNameLst>
                                      </p:cBhvr>
                                      <p:to>
                                        <p:strVal val="visible"/>
                                      </p:to>
                                    </p:set>
                                  </p:childTnLst>
                                </p:cTn>
                              </p:par>
                              <p:par>
                                <p:cTn id="114" presetID="1" presetClass="entr" presetSubtype="0" fill="hold" nodeType="withEffect">
                                  <p:stCondLst>
                                    <p:cond delay="4100"/>
                                  </p:stCondLst>
                                  <p:childTnLst>
                                    <p:set>
                                      <p:cBhvr>
                                        <p:cTn id="115" dur="1" fill="hold">
                                          <p:stCondLst>
                                            <p:cond delay="0"/>
                                          </p:stCondLst>
                                        </p:cTn>
                                        <p:tgtEl>
                                          <p:spTgt spid="106"/>
                                        </p:tgtEl>
                                        <p:attrNameLst>
                                          <p:attrName>style.visibility</p:attrName>
                                        </p:attrNameLst>
                                      </p:cBhvr>
                                      <p:to>
                                        <p:strVal val="visible"/>
                                      </p:to>
                                    </p:set>
                                  </p:childTnLst>
                                </p:cTn>
                              </p:par>
                              <p:par>
                                <p:cTn id="116" presetID="1" presetClass="entr" presetSubtype="0" fill="hold" nodeType="withEffect">
                                  <p:stCondLst>
                                    <p:cond delay="4100"/>
                                  </p:stCondLst>
                                  <p:childTnLst>
                                    <p:set>
                                      <p:cBhvr>
                                        <p:cTn id="117" dur="1" fill="hold">
                                          <p:stCondLst>
                                            <p:cond delay="0"/>
                                          </p:stCondLst>
                                        </p:cTn>
                                        <p:tgtEl>
                                          <p:spTgt spid="105"/>
                                        </p:tgtEl>
                                        <p:attrNameLst>
                                          <p:attrName>style.visibility</p:attrName>
                                        </p:attrNameLst>
                                      </p:cBhvr>
                                      <p:to>
                                        <p:strVal val="visible"/>
                                      </p:to>
                                    </p:set>
                                  </p:childTnLst>
                                </p:cTn>
                              </p:par>
                              <p:par>
                                <p:cTn id="118" presetID="7" presetClass="emph" presetSubtype="2" fill="remove" nodeType="withEffect">
                                  <p:stCondLst>
                                    <p:cond delay="4100"/>
                                  </p:stCondLst>
                                  <p:childTnLst>
                                    <p:animClr clrSpc="rgb" dir="cw">
                                      <p:cBhvr>
                                        <p:cTn id="119" dur="1000" fill="hold"/>
                                        <p:tgtEl>
                                          <p:spTgt spid="83"/>
                                        </p:tgtEl>
                                        <p:attrNameLst>
                                          <p:attrName>stroke.color</p:attrName>
                                        </p:attrNameLst>
                                      </p:cBhvr>
                                      <p:to>
                                        <a:srgbClr val="FF3300"/>
                                      </p:to>
                                    </p:animClr>
                                    <p:set>
                                      <p:cBhvr>
                                        <p:cTn id="120" dur="1000" fill="hold"/>
                                        <p:tgtEl>
                                          <p:spTgt spid="83"/>
                                        </p:tgtEl>
                                        <p:attrNameLst>
                                          <p:attrName>stroke.on</p:attrName>
                                        </p:attrNameLst>
                                      </p:cBhvr>
                                      <p:to>
                                        <p:strVal val="true"/>
                                      </p:to>
                                    </p:set>
                                  </p:childTnLst>
                                </p:cTn>
                              </p:par>
                              <p:par>
                                <p:cTn id="121" presetID="7" presetClass="emph" presetSubtype="2" fill="remove" nodeType="withEffect">
                                  <p:stCondLst>
                                    <p:cond delay="4100"/>
                                  </p:stCondLst>
                                  <p:childTnLst>
                                    <p:animClr clrSpc="rgb" dir="cw">
                                      <p:cBhvr>
                                        <p:cTn id="122" dur="1000" fill="hold"/>
                                        <p:tgtEl>
                                          <p:spTgt spid="105"/>
                                        </p:tgtEl>
                                        <p:attrNameLst>
                                          <p:attrName>stroke.color</p:attrName>
                                        </p:attrNameLst>
                                      </p:cBhvr>
                                      <p:to>
                                        <a:srgbClr val="FF0000"/>
                                      </p:to>
                                    </p:animClr>
                                    <p:set>
                                      <p:cBhvr>
                                        <p:cTn id="123" dur="1000" fill="hold"/>
                                        <p:tgtEl>
                                          <p:spTgt spid="105"/>
                                        </p:tgtEl>
                                        <p:attrNameLst>
                                          <p:attrName>stroke.on</p:attrName>
                                        </p:attrNameLst>
                                      </p:cBhvr>
                                      <p:to>
                                        <p:strVal val="true"/>
                                      </p:to>
                                    </p:set>
                                  </p:childTnLst>
                                </p:cTn>
                              </p:par>
                              <p:par>
                                <p:cTn id="124" presetID="7" presetClass="emph" presetSubtype="2" fill="remove" nodeType="withEffect">
                                  <p:stCondLst>
                                    <p:cond delay="4100"/>
                                  </p:stCondLst>
                                  <p:childTnLst>
                                    <p:animClr clrSpc="rgb" dir="cw">
                                      <p:cBhvr>
                                        <p:cTn id="125" dur="1000" fill="hold"/>
                                        <p:tgtEl>
                                          <p:spTgt spid="106"/>
                                        </p:tgtEl>
                                        <p:attrNameLst>
                                          <p:attrName>stroke.color</p:attrName>
                                        </p:attrNameLst>
                                      </p:cBhvr>
                                      <p:to>
                                        <a:srgbClr val="FF0000"/>
                                      </p:to>
                                    </p:animClr>
                                    <p:set>
                                      <p:cBhvr>
                                        <p:cTn id="126" dur="1000" fill="hold"/>
                                        <p:tgtEl>
                                          <p:spTgt spid="106"/>
                                        </p:tgtEl>
                                        <p:attrNameLst>
                                          <p:attrName>stroke.on</p:attrName>
                                        </p:attrNameLst>
                                      </p:cBhvr>
                                      <p:to>
                                        <p:strVal val="true"/>
                                      </p:to>
                                    </p:set>
                                  </p:childTnLst>
                                </p:cTn>
                              </p:par>
                              <p:par>
                                <p:cTn id="127" presetID="1" presetClass="entr" presetSubtype="0" fill="hold" nodeType="withEffect">
                                  <p:stCondLst>
                                    <p:cond delay="4100"/>
                                  </p:stCondLst>
                                  <p:childTnLst>
                                    <p:set>
                                      <p:cBhvr>
                                        <p:cTn id="128" dur="1" fill="hold">
                                          <p:stCondLst>
                                            <p:cond delay="0"/>
                                          </p:stCondLst>
                                        </p:cTn>
                                        <p:tgtEl>
                                          <p:spTgt spid="51"/>
                                        </p:tgtEl>
                                        <p:attrNameLst>
                                          <p:attrName>style.visibility</p:attrName>
                                        </p:attrNameLst>
                                      </p:cBhvr>
                                      <p:to>
                                        <p:strVal val="visible"/>
                                      </p:to>
                                    </p:set>
                                  </p:childTnLst>
                                </p:cTn>
                              </p:par>
                              <p:par>
                                <p:cTn id="129" presetID="21" presetClass="emph" presetSubtype="0" fill="remove" grpId="0" nodeType="withEffect">
                                  <p:stCondLst>
                                    <p:cond delay="4100"/>
                                  </p:stCondLst>
                                  <p:childTnLst>
                                    <p:animClr clrSpc="hsl" dir="cw">
                                      <p:cBhvr override="childStyle">
                                        <p:cTn id="130" dur="1000" fill="hold"/>
                                        <p:tgtEl>
                                          <p:spTgt spid="77"/>
                                        </p:tgtEl>
                                        <p:attrNameLst>
                                          <p:attrName>style.color</p:attrName>
                                        </p:attrNameLst>
                                      </p:cBhvr>
                                      <p:by>
                                        <p:hsl h="7200000" s="0" l="0"/>
                                      </p:by>
                                    </p:animClr>
                                    <p:animClr clrSpc="hsl" dir="cw">
                                      <p:cBhvr>
                                        <p:cTn id="131" dur="1000" fill="hold"/>
                                        <p:tgtEl>
                                          <p:spTgt spid="77"/>
                                        </p:tgtEl>
                                        <p:attrNameLst>
                                          <p:attrName>fillcolor</p:attrName>
                                        </p:attrNameLst>
                                      </p:cBhvr>
                                      <p:by>
                                        <p:hsl h="7200000" s="0" l="0"/>
                                      </p:by>
                                    </p:animClr>
                                    <p:animClr clrSpc="hsl" dir="cw">
                                      <p:cBhvr>
                                        <p:cTn id="132" dur="1000" fill="hold"/>
                                        <p:tgtEl>
                                          <p:spTgt spid="77"/>
                                        </p:tgtEl>
                                        <p:attrNameLst>
                                          <p:attrName>stroke.color</p:attrName>
                                        </p:attrNameLst>
                                      </p:cBhvr>
                                      <p:by>
                                        <p:hsl h="7200000" s="0" l="0"/>
                                      </p:by>
                                    </p:animClr>
                                    <p:set>
                                      <p:cBhvr>
                                        <p:cTn id="133" dur="1000" fill="hold"/>
                                        <p:tgtEl>
                                          <p:spTgt spid="77"/>
                                        </p:tgtEl>
                                        <p:attrNameLst>
                                          <p:attrName>fill.type</p:attrName>
                                        </p:attrNameLst>
                                      </p:cBhvr>
                                      <p:to>
                                        <p:strVal val="solid"/>
                                      </p:to>
                                    </p:set>
                                  </p:childTnLst>
                                </p:cTn>
                              </p:par>
                              <p:par>
                                <p:cTn id="134" presetID="1" presetClass="exit" presetSubtype="0" fill="hold" nodeType="withEffect">
                                  <p:stCondLst>
                                    <p:cond delay="5100"/>
                                  </p:stCondLst>
                                  <p:childTnLst>
                                    <p:set>
                                      <p:cBhvr>
                                        <p:cTn id="135" dur="1" fill="hold">
                                          <p:stCondLst>
                                            <p:cond delay="0"/>
                                          </p:stCondLst>
                                        </p:cTn>
                                        <p:tgtEl>
                                          <p:spTgt spid="51"/>
                                        </p:tgtEl>
                                        <p:attrNameLst>
                                          <p:attrName>style.visibility</p:attrName>
                                        </p:attrNameLst>
                                      </p:cBhvr>
                                      <p:to>
                                        <p:strVal val="hidden"/>
                                      </p:to>
                                    </p:set>
                                  </p:childTnLst>
                                </p:cTn>
                              </p:par>
                              <p:par>
                                <p:cTn id="136" presetID="7" presetClass="emph" presetSubtype="2" fill="hold" nodeType="withEffect">
                                  <p:stCondLst>
                                    <p:cond delay="5100"/>
                                  </p:stCondLst>
                                  <p:childTnLst>
                                    <p:animClr clrSpc="rgb" dir="cw">
                                      <p:cBhvr>
                                        <p:cTn id="137" dur="500" fill="hold"/>
                                        <p:tgtEl>
                                          <p:spTgt spid="5"/>
                                        </p:tgtEl>
                                        <p:attrNameLst>
                                          <p:attrName>stroke.color</p:attrName>
                                        </p:attrNameLst>
                                      </p:cBhvr>
                                      <p:to>
                                        <a:schemeClr val="tx1"/>
                                      </p:to>
                                    </p:animClr>
                                    <p:set>
                                      <p:cBhvr>
                                        <p:cTn id="138" dur="500" fill="hold"/>
                                        <p:tgtEl>
                                          <p:spTgt spid="5"/>
                                        </p:tgtEl>
                                        <p:attrNameLst>
                                          <p:attrName>stroke.on</p:attrName>
                                        </p:attrNameLst>
                                      </p:cBhvr>
                                      <p:to>
                                        <p:strVal val="true"/>
                                      </p:to>
                                    </p:set>
                                  </p:childTnLst>
                                </p:cTn>
                              </p:par>
                              <p:par>
                                <p:cTn id="139" presetID="1" presetClass="exit" presetSubtype="0" fill="hold" nodeType="withEffect">
                                  <p:stCondLst>
                                    <p:cond delay="5100"/>
                                  </p:stCondLst>
                                  <p:childTnLst>
                                    <p:set>
                                      <p:cBhvr>
                                        <p:cTn id="140" dur="1" fill="hold">
                                          <p:stCondLst>
                                            <p:cond delay="0"/>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7" grpId="0" animBg="1"/>
      <p:bldP spid="72" grpId="0" animBg="1"/>
      <p:bldP spid="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5" name="Rechteck 4"/>
          <p:cNvSpPr/>
          <p:nvPr/>
        </p:nvSpPr>
        <p:spPr>
          <a:xfrm>
            <a:off x="4249928" y="264199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6" name="Rechteck 5"/>
          <p:cNvSpPr/>
          <p:nvPr/>
        </p:nvSpPr>
        <p:spPr>
          <a:xfrm>
            <a:off x="3230571" y="332453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5245286" y="332453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 name="Rechteck 7"/>
          <p:cNvSpPr/>
          <p:nvPr/>
        </p:nvSpPr>
        <p:spPr>
          <a:xfrm>
            <a:off x="2604097" y="40444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Rechteck 8"/>
          <p:cNvSpPr/>
          <p:nvPr/>
        </p:nvSpPr>
        <p:spPr>
          <a:xfrm>
            <a:off x="3855849" y="404461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 name="Rechteck 9"/>
          <p:cNvSpPr/>
          <p:nvPr/>
        </p:nvSpPr>
        <p:spPr>
          <a:xfrm>
            <a:off x="4644008" y="4044480"/>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p:nvSpPr>
        <p:spPr>
          <a:xfrm>
            <a:off x="5874446" y="4044615"/>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13" name="Gewinkelte Verbindung 12"/>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winkelte Verbindung 13"/>
          <p:cNvCxnSpPr>
            <a:stCxn id="5" idx="3"/>
            <a:endCxn id="7" idx="0"/>
          </p:cNvCxnSpPr>
          <p:nvPr/>
        </p:nvCxnSpPr>
        <p:spPr>
          <a:xfrm>
            <a:off x="4753984" y="2822015"/>
            <a:ext cx="743330"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0"/>
            <a:endCxn id="6" idx="1"/>
          </p:cNvCxnSpPr>
          <p:nvPr/>
        </p:nvCxnSpPr>
        <p:spPr>
          <a:xfrm rot="5400000" flipH="1" flipV="1">
            <a:off x="2773386" y="3587295"/>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winkelte Verbindung 19"/>
          <p:cNvCxnSpPr>
            <a:stCxn id="9" idx="0"/>
            <a:endCxn id="6" idx="3"/>
          </p:cNvCxnSpPr>
          <p:nvPr/>
        </p:nvCxnSpPr>
        <p:spPr>
          <a:xfrm rot="16200000" flipV="1">
            <a:off x="3651222" y="3587960"/>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winkelte Verbindung 22"/>
          <p:cNvCxnSpPr>
            <a:stCxn id="10" idx="0"/>
            <a:endCxn id="7" idx="1"/>
          </p:cNvCxnSpPr>
          <p:nvPr/>
        </p:nvCxnSpPr>
        <p:spPr>
          <a:xfrm rot="5400000" flipH="1" flipV="1">
            <a:off x="4800699" y="3599893"/>
            <a:ext cx="539925" cy="349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stCxn id="11" idx="0"/>
            <a:endCxn id="7" idx="3"/>
          </p:cNvCxnSpPr>
          <p:nvPr/>
        </p:nvCxnSpPr>
        <p:spPr>
          <a:xfrm rot="16200000" flipV="1">
            <a:off x="5667878" y="3586019"/>
            <a:ext cx="540060" cy="377132"/>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winkelte Verbindung 31"/>
          <p:cNvCxnSpPr>
            <a:stCxn id="8" idx="3"/>
            <a:endCxn id="9" idx="1"/>
          </p:cNvCxnSpPr>
          <p:nvPr/>
        </p:nvCxnSpPr>
        <p:spPr>
          <a:xfrm>
            <a:off x="3108153" y="4224500"/>
            <a:ext cx="747696"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winkelte Verbindung 43"/>
          <p:cNvCxnSpPr>
            <a:stCxn id="9" idx="3"/>
            <a:endCxn id="10" idx="1"/>
          </p:cNvCxnSpPr>
          <p:nvPr/>
        </p:nvCxnSpPr>
        <p:spPr>
          <a:xfrm flipV="1">
            <a:off x="4359905" y="4224500"/>
            <a:ext cx="284103"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winkelte Verbindung 46"/>
          <p:cNvCxnSpPr>
            <a:stCxn id="10" idx="3"/>
            <a:endCxn id="11" idx="1"/>
          </p:cNvCxnSpPr>
          <p:nvPr/>
        </p:nvCxnSpPr>
        <p:spPr>
          <a:xfrm>
            <a:off x="5148064" y="4224500"/>
            <a:ext cx="726382" cy="135"/>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winkelte Verbindung 49"/>
          <p:cNvCxnSpPr>
            <a:stCxn id="11" idx="3"/>
          </p:cNvCxnSpPr>
          <p:nvPr/>
        </p:nvCxnSpPr>
        <p:spPr>
          <a:xfrm flipV="1">
            <a:off x="6378502" y="4224500"/>
            <a:ext cx="1289842"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winkelte Verbindung 55"/>
          <p:cNvCxnSpPr>
            <a:endCxn id="8" idx="1"/>
          </p:cNvCxnSpPr>
          <p:nvPr/>
        </p:nvCxnSpPr>
        <p:spPr>
          <a:xfrm flipV="1">
            <a:off x="1292426" y="4224500"/>
            <a:ext cx="1311671" cy="135"/>
          </a:xfrm>
          <a:prstGeom prst="bentConnector3">
            <a:avLst>
              <a:gd name="adj1" fmla="val 50000"/>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Rechteck 61"/>
          <p:cNvSpPr/>
          <p:nvPr/>
        </p:nvSpPr>
        <p:spPr>
          <a:xfrm>
            <a:off x="52719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9" name="Rechteck 78"/>
          <p:cNvSpPr/>
          <p:nvPr/>
        </p:nvSpPr>
        <p:spPr>
          <a:xfrm>
            <a:off x="1031250"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2" name="Rechteck 81"/>
          <p:cNvSpPr/>
          <p:nvPr/>
        </p:nvSpPr>
        <p:spPr>
          <a:xfrm>
            <a:off x="1535306"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4" name="Rechteck 83"/>
          <p:cNvSpPr/>
          <p:nvPr/>
        </p:nvSpPr>
        <p:spPr>
          <a:xfrm>
            <a:off x="2039076"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5" name="Rechteck 84"/>
          <p:cNvSpPr/>
          <p:nvPr/>
        </p:nvSpPr>
        <p:spPr>
          <a:xfrm>
            <a:off x="253929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6" name="Rechteck 85"/>
          <p:cNvSpPr/>
          <p:nvPr/>
        </p:nvSpPr>
        <p:spPr>
          <a:xfrm>
            <a:off x="3043348"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89" name="Rechteck 88"/>
          <p:cNvSpPr/>
          <p:nvPr/>
        </p:nvSpPr>
        <p:spPr>
          <a:xfrm>
            <a:off x="354740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0" name="Rechteck 89"/>
          <p:cNvSpPr/>
          <p:nvPr/>
        </p:nvSpPr>
        <p:spPr>
          <a:xfrm>
            <a:off x="405117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2" name="Rechteck 91"/>
          <p:cNvSpPr/>
          <p:nvPr/>
        </p:nvSpPr>
        <p:spPr>
          <a:xfrm>
            <a:off x="453779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3" name="Rechteck 92"/>
          <p:cNvSpPr/>
          <p:nvPr/>
        </p:nvSpPr>
        <p:spPr>
          <a:xfrm>
            <a:off x="5041848"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4" name="Rechteck 93"/>
          <p:cNvSpPr/>
          <p:nvPr/>
        </p:nvSpPr>
        <p:spPr>
          <a:xfrm>
            <a:off x="554590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5" name="Rechteck 94"/>
          <p:cNvSpPr/>
          <p:nvPr/>
        </p:nvSpPr>
        <p:spPr>
          <a:xfrm>
            <a:off x="6049674"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6" name="Rechteck 95"/>
          <p:cNvSpPr/>
          <p:nvPr/>
        </p:nvSpPr>
        <p:spPr>
          <a:xfrm>
            <a:off x="6549890"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Rechteck 96"/>
          <p:cNvSpPr/>
          <p:nvPr/>
        </p:nvSpPr>
        <p:spPr>
          <a:xfrm>
            <a:off x="7053946"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Rechteck 97"/>
          <p:cNvSpPr/>
          <p:nvPr/>
        </p:nvSpPr>
        <p:spPr>
          <a:xfrm>
            <a:off x="755800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9" name="Rechteck 98"/>
          <p:cNvSpPr/>
          <p:nvPr/>
        </p:nvSpPr>
        <p:spPr>
          <a:xfrm>
            <a:off x="8061772" y="1556792"/>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100" name="Gewinkelte Verbindung 99"/>
          <p:cNvCxnSpPr>
            <a:stCxn id="62" idx="2"/>
            <a:endCxn id="5" idx="0"/>
          </p:cNvCxnSpPr>
          <p:nvPr/>
        </p:nvCxnSpPr>
        <p:spPr>
          <a:xfrm rot="16200000" flipH="1">
            <a:off x="2278008" y="418046"/>
            <a:ext cx="725163" cy="3722734"/>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winkelte Verbindung 58"/>
          <p:cNvCxnSpPr>
            <a:stCxn id="79" idx="2"/>
            <a:endCxn id="5" idx="0"/>
          </p:cNvCxnSpPr>
          <p:nvPr/>
        </p:nvCxnSpPr>
        <p:spPr>
          <a:xfrm rot="16200000" flipH="1">
            <a:off x="2530036" y="670074"/>
            <a:ext cx="725163" cy="321867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winkelte Verbindung 79"/>
          <p:cNvCxnSpPr>
            <a:stCxn id="82" idx="2"/>
            <a:endCxn id="5" idx="0"/>
          </p:cNvCxnSpPr>
          <p:nvPr/>
        </p:nvCxnSpPr>
        <p:spPr>
          <a:xfrm rot="16200000" flipH="1">
            <a:off x="2782064" y="922102"/>
            <a:ext cx="725163" cy="271462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winkelte Verbindung 80"/>
          <p:cNvCxnSpPr>
            <a:stCxn id="84" idx="2"/>
            <a:endCxn id="5" idx="0"/>
          </p:cNvCxnSpPr>
          <p:nvPr/>
        </p:nvCxnSpPr>
        <p:spPr>
          <a:xfrm rot="16200000" flipH="1">
            <a:off x="3033949" y="1173987"/>
            <a:ext cx="725163" cy="221085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winkelte Verbindung 82"/>
          <p:cNvCxnSpPr>
            <a:stCxn id="85" idx="2"/>
            <a:endCxn id="5" idx="0"/>
          </p:cNvCxnSpPr>
          <p:nvPr/>
        </p:nvCxnSpPr>
        <p:spPr>
          <a:xfrm rot="16200000" flipH="1">
            <a:off x="3284057" y="1424095"/>
            <a:ext cx="725163" cy="1710636"/>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Gewinkelte Verbindung 100"/>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Gewinkelte Verbindung 102"/>
          <p:cNvCxnSpPr>
            <a:stCxn id="8" idx="0"/>
            <a:endCxn id="6" idx="1"/>
          </p:cNvCxnSpPr>
          <p:nvPr/>
        </p:nvCxnSpPr>
        <p:spPr>
          <a:xfrm rot="5400000" flipH="1" flipV="1">
            <a:off x="2773386" y="3587295"/>
            <a:ext cx="539925" cy="374446"/>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Gewinkelte Verbindung 103"/>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Gewinkelte Verbindung 104"/>
          <p:cNvCxnSpPr>
            <a:stCxn id="5" idx="1"/>
            <a:endCxn id="6" idx="0"/>
          </p:cNvCxnSpPr>
          <p:nvPr/>
        </p:nvCxnSpPr>
        <p:spPr>
          <a:xfrm rot="10800000" flipV="1">
            <a:off x="3482600" y="2822015"/>
            <a:ext cx="767329" cy="50252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Gewinkelte Verbindung 105"/>
          <p:cNvCxnSpPr>
            <a:stCxn id="9" idx="0"/>
            <a:endCxn id="6" idx="3"/>
          </p:cNvCxnSpPr>
          <p:nvPr/>
        </p:nvCxnSpPr>
        <p:spPr>
          <a:xfrm rot="16200000" flipV="1">
            <a:off x="3651222" y="3587960"/>
            <a:ext cx="540060" cy="373250"/>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hteck 101"/>
          <p:cNvSpPr/>
          <p:nvPr/>
        </p:nvSpPr>
        <p:spPr>
          <a:xfrm>
            <a:off x="527480"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7" name="Rechteck 106"/>
          <p:cNvSpPr/>
          <p:nvPr/>
        </p:nvSpPr>
        <p:spPr>
          <a:xfrm>
            <a:off x="1031536"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8" name="Rechteck 107"/>
          <p:cNvSpPr/>
          <p:nvPr/>
        </p:nvSpPr>
        <p:spPr>
          <a:xfrm>
            <a:off x="1535592"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9" name="Rechteck 108"/>
          <p:cNvSpPr/>
          <p:nvPr/>
        </p:nvSpPr>
        <p:spPr>
          <a:xfrm>
            <a:off x="2039362"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0" name="Rechteck 109"/>
          <p:cNvSpPr/>
          <p:nvPr/>
        </p:nvSpPr>
        <p:spPr>
          <a:xfrm>
            <a:off x="2539578"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1" name="Rechteck 110"/>
          <p:cNvSpPr/>
          <p:nvPr/>
        </p:nvSpPr>
        <p:spPr>
          <a:xfrm>
            <a:off x="3043634"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2" name="Rechteck 111"/>
          <p:cNvSpPr/>
          <p:nvPr/>
        </p:nvSpPr>
        <p:spPr>
          <a:xfrm>
            <a:off x="3547690"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3" name="Rechteck 112"/>
          <p:cNvSpPr/>
          <p:nvPr/>
        </p:nvSpPr>
        <p:spPr>
          <a:xfrm>
            <a:off x="4051460"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4" name="Rechteck 113"/>
          <p:cNvSpPr/>
          <p:nvPr/>
        </p:nvSpPr>
        <p:spPr>
          <a:xfrm>
            <a:off x="4538078"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5" name="Rechteck 114"/>
          <p:cNvSpPr/>
          <p:nvPr/>
        </p:nvSpPr>
        <p:spPr>
          <a:xfrm>
            <a:off x="5042134"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6" name="Rechteck 115"/>
          <p:cNvSpPr/>
          <p:nvPr/>
        </p:nvSpPr>
        <p:spPr>
          <a:xfrm>
            <a:off x="5546190"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7" name="Rechteck 116"/>
          <p:cNvSpPr/>
          <p:nvPr/>
        </p:nvSpPr>
        <p:spPr>
          <a:xfrm>
            <a:off x="6049960"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8" name="Rechteck 117"/>
          <p:cNvSpPr/>
          <p:nvPr/>
        </p:nvSpPr>
        <p:spPr>
          <a:xfrm>
            <a:off x="6550176"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9" name="Rechteck 118"/>
          <p:cNvSpPr/>
          <p:nvPr/>
        </p:nvSpPr>
        <p:spPr>
          <a:xfrm>
            <a:off x="7054232"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0" name="Rechteck 119"/>
          <p:cNvSpPr/>
          <p:nvPr/>
        </p:nvSpPr>
        <p:spPr>
          <a:xfrm>
            <a:off x="7558288"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1" name="Rechteck 120"/>
          <p:cNvSpPr/>
          <p:nvPr/>
        </p:nvSpPr>
        <p:spPr>
          <a:xfrm>
            <a:off x="8062058" y="55289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122" name="Gerade Verbindung 121"/>
          <p:cNvCxnSpPr>
            <a:stCxn id="8" idx="2"/>
            <a:endCxn id="102" idx="0"/>
          </p:cNvCxnSpPr>
          <p:nvPr/>
        </p:nvCxnSpPr>
        <p:spPr>
          <a:xfrm flipH="1">
            <a:off x="779508" y="4404520"/>
            <a:ext cx="2076617" cy="1124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 Verbindung 122"/>
          <p:cNvCxnSpPr>
            <a:stCxn id="9" idx="2"/>
            <a:endCxn id="102" idx="0"/>
          </p:cNvCxnSpPr>
          <p:nvPr/>
        </p:nvCxnSpPr>
        <p:spPr>
          <a:xfrm flipH="1">
            <a:off x="779508" y="4404655"/>
            <a:ext cx="3328369" cy="1124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Gerade Verbindung 123"/>
          <p:cNvCxnSpPr>
            <a:stCxn id="9" idx="2"/>
            <a:endCxn id="107" idx="0"/>
          </p:cNvCxnSpPr>
          <p:nvPr/>
        </p:nvCxnSpPr>
        <p:spPr>
          <a:xfrm flipH="1">
            <a:off x="1283564" y="4404655"/>
            <a:ext cx="2824313" cy="1124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3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7" presetClass="emph" presetSubtype="2" fill="remove" nodeType="withEffect">
                                  <p:stCondLst>
                                    <p:cond delay="0"/>
                                  </p:stCondLst>
                                  <p:childTnLst>
                                    <p:animClr clrSpc="rgb" dir="cw">
                                      <p:cBhvr>
                                        <p:cTn id="10" dur="1000" fill="hold"/>
                                        <p:tgtEl>
                                          <p:spTgt spid="100"/>
                                        </p:tgtEl>
                                        <p:attrNameLst>
                                          <p:attrName>stroke.color</p:attrName>
                                        </p:attrNameLst>
                                      </p:cBhvr>
                                      <p:to>
                                        <a:srgbClr val="FF3300"/>
                                      </p:to>
                                    </p:animClr>
                                    <p:set>
                                      <p:cBhvr>
                                        <p:cTn id="11" dur="1000" fill="hold"/>
                                        <p:tgtEl>
                                          <p:spTgt spid="100"/>
                                        </p:tgtEl>
                                        <p:attrNameLst>
                                          <p:attrName>stroke.on</p:attrName>
                                        </p:attrNameLst>
                                      </p:cBhvr>
                                      <p:to>
                                        <p:strVal val="true"/>
                                      </p:to>
                                    </p:set>
                                  </p:childTnLst>
                                </p:cTn>
                              </p:par>
                              <p:par>
                                <p:cTn id="12" presetID="7" presetClass="emph" presetSubtype="2" fill="remove" nodeType="withEffect">
                                  <p:stCondLst>
                                    <p:cond delay="0"/>
                                  </p:stCondLst>
                                  <p:childTnLst>
                                    <p:animClr clrSpc="rgb" dir="cw">
                                      <p:cBhvr>
                                        <p:cTn id="13" dur="1000" fill="hold"/>
                                        <p:tgtEl>
                                          <p:spTgt spid="13"/>
                                        </p:tgtEl>
                                        <p:attrNameLst>
                                          <p:attrName>stroke.color</p:attrName>
                                        </p:attrNameLst>
                                      </p:cBhvr>
                                      <p:to>
                                        <a:srgbClr val="FF0000"/>
                                      </p:to>
                                    </p:animClr>
                                    <p:set>
                                      <p:cBhvr>
                                        <p:cTn id="14" dur="1000" fill="hold"/>
                                        <p:tgtEl>
                                          <p:spTgt spid="13"/>
                                        </p:tgtEl>
                                        <p:attrNameLst>
                                          <p:attrName>stroke.on</p:attrName>
                                        </p:attrNameLst>
                                      </p:cBhvr>
                                      <p:to>
                                        <p:strVal val="true"/>
                                      </p:to>
                                    </p:set>
                                  </p:childTnLst>
                                </p:cTn>
                              </p:par>
                              <p:par>
                                <p:cTn id="15" presetID="7" presetClass="emph" presetSubtype="2" fill="remove" nodeType="withEffect">
                                  <p:stCondLst>
                                    <p:cond delay="0"/>
                                  </p:stCondLst>
                                  <p:childTnLst>
                                    <p:animClr clrSpc="rgb" dir="cw">
                                      <p:cBhvr>
                                        <p:cTn id="16" dur="1000" fill="hold"/>
                                        <p:tgtEl>
                                          <p:spTgt spid="17"/>
                                        </p:tgtEl>
                                        <p:attrNameLst>
                                          <p:attrName>stroke.color</p:attrName>
                                        </p:attrNameLst>
                                      </p:cBhvr>
                                      <p:to>
                                        <a:srgbClr val="FF0000"/>
                                      </p:to>
                                    </p:animClr>
                                    <p:set>
                                      <p:cBhvr>
                                        <p:cTn id="17" dur="1000" fill="hold"/>
                                        <p:tgtEl>
                                          <p:spTgt spid="17"/>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1000" fill="hold"/>
                                        <p:tgtEl>
                                          <p:spTgt spid="5"/>
                                        </p:tgtEl>
                                        <p:attrNameLst>
                                          <p:attrName>stroke.color</p:attrName>
                                        </p:attrNameLst>
                                      </p:cBhvr>
                                      <p:to>
                                        <a:srgbClr val="FF0000"/>
                                      </p:to>
                                    </p:animClr>
                                    <p:set>
                                      <p:cBhvr>
                                        <p:cTn id="20" dur="1000" fill="hold"/>
                                        <p:tgtEl>
                                          <p:spTgt spid="5"/>
                                        </p:tgtEl>
                                        <p:attrNameLst>
                                          <p:attrName>stroke.on</p:attrName>
                                        </p:attrNameLst>
                                      </p:cBhvr>
                                      <p:to>
                                        <p:strVal val="true"/>
                                      </p:to>
                                    </p:set>
                                  </p:childTnLst>
                                </p:cTn>
                              </p:par>
                              <p:par>
                                <p:cTn id="21" presetID="21" presetClass="emph" presetSubtype="0" fill="remove" grpId="0" nodeType="withEffect">
                                  <p:stCondLst>
                                    <p:cond delay="0"/>
                                  </p:stCondLst>
                                  <p:childTnLst>
                                    <p:animClr clrSpc="hsl" dir="cw">
                                      <p:cBhvr override="childStyle">
                                        <p:cTn id="22" dur="1000" fill="hold"/>
                                        <p:tgtEl>
                                          <p:spTgt spid="102"/>
                                        </p:tgtEl>
                                        <p:attrNameLst>
                                          <p:attrName>style.color</p:attrName>
                                        </p:attrNameLst>
                                      </p:cBhvr>
                                      <p:by>
                                        <p:hsl h="7200000" s="0" l="0"/>
                                      </p:by>
                                    </p:animClr>
                                    <p:animClr clrSpc="hsl" dir="cw">
                                      <p:cBhvr>
                                        <p:cTn id="23" dur="1000" fill="hold"/>
                                        <p:tgtEl>
                                          <p:spTgt spid="102"/>
                                        </p:tgtEl>
                                        <p:attrNameLst>
                                          <p:attrName>fillcolor</p:attrName>
                                        </p:attrNameLst>
                                      </p:cBhvr>
                                      <p:by>
                                        <p:hsl h="7200000" s="0" l="0"/>
                                      </p:by>
                                    </p:animClr>
                                    <p:animClr clrSpc="hsl" dir="cw">
                                      <p:cBhvr>
                                        <p:cTn id="24" dur="1000" fill="hold"/>
                                        <p:tgtEl>
                                          <p:spTgt spid="102"/>
                                        </p:tgtEl>
                                        <p:attrNameLst>
                                          <p:attrName>stroke.color</p:attrName>
                                        </p:attrNameLst>
                                      </p:cBhvr>
                                      <p:by>
                                        <p:hsl h="7200000" s="0" l="0"/>
                                      </p:by>
                                    </p:animClr>
                                    <p:set>
                                      <p:cBhvr>
                                        <p:cTn id="25" dur="1000" fill="hold"/>
                                        <p:tgtEl>
                                          <p:spTgt spid="102"/>
                                        </p:tgtEl>
                                        <p:attrNameLst>
                                          <p:attrName>fill.type</p:attrName>
                                        </p:attrNameLst>
                                      </p:cBhvr>
                                      <p:to>
                                        <p:strVal val="solid"/>
                                      </p:to>
                                    </p:set>
                                  </p:childTnLst>
                                </p:cTn>
                              </p:par>
                              <p:par>
                                <p:cTn id="26" presetID="1" presetClass="exit" presetSubtype="0" fill="hold" nodeType="withEffect">
                                  <p:stCondLst>
                                    <p:cond delay="1100"/>
                                  </p:stCondLst>
                                  <p:childTnLst>
                                    <p:set>
                                      <p:cBhvr>
                                        <p:cTn id="27" dur="1" fill="hold">
                                          <p:stCondLst>
                                            <p:cond delay="0"/>
                                          </p:stCondLst>
                                        </p:cTn>
                                        <p:tgtEl>
                                          <p:spTgt spid="100"/>
                                        </p:tgtEl>
                                        <p:attrNameLst>
                                          <p:attrName>style.visibility</p:attrName>
                                        </p:attrNameLst>
                                      </p:cBhvr>
                                      <p:to>
                                        <p:strVal val="hidden"/>
                                      </p:to>
                                    </p:set>
                                  </p:childTnLst>
                                </p:cTn>
                              </p:par>
                              <p:par>
                                <p:cTn id="28" presetID="1" presetClass="entr" presetSubtype="0" fill="hold" nodeType="withEffect">
                                  <p:stCondLst>
                                    <p:cond delay="1100"/>
                                  </p:stCondLst>
                                  <p:childTnLst>
                                    <p:set>
                                      <p:cBhvr>
                                        <p:cTn id="29" dur="1" fill="hold">
                                          <p:stCondLst>
                                            <p:cond delay="0"/>
                                          </p:stCondLst>
                                        </p:cTn>
                                        <p:tgtEl>
                                          <p:spTgt spid="59"/>
                                        </p:tgtEl>
                                        <p:attrNameLst>
                                          <p:attrName>style.visibility</p:attrName>
                                        </p:attrNameLst>
                                      </p:cBhvr>
                                      <p:to>
                                        <p:strVal val="visible"/>
                                      </p:to>
                                    </p:set>
                                  </p:childTnLst>
                                </p:cTn>
                              </p:par>
                              <p:par>
                                <p:cTn id="30" presetID="7" presetClass="emph" presetSubtype="2" fill="remove" nodeType="withEffect">
                                  <p:stCondLst>
                                    <p:cond delay="1100"/>
                                  </p:stCondLst>
                                  <p:childTnLst>
                                    <p:animClr clrSpc="rgb" dir="cw">
                                      <p:cBhvr>
                                        <p:cTn id="31" dur="1000" fill="hold"/>
                                        <p:tgtEl>
                                          <p:spTgt spid="59"/>
                                        </p:tgtEl>
                                        <p:attrNameLst>
                                          <p:attrName>stroke.color</p:attrName>
                                        </p:attrNameLst>
                                      </p:cBhvr>
                                      <p:to>
                                        <a:srgbClr val="FF3300"/>
                                      </p:to>
                                    </p:animClr>
                                    <p:set>
                                      <p:cBhvr>
                                        <p:cTn id="32" dur="1000" fill="hold"/>
                                        <p:tgtEl>
                                          <p:spTgt spid="59"/>
                                        </p:tgtEl>
                                        <p:attrNameLst>
                                          <p:attrName>stroke.on</p:attrName>
                                        </p:attrNameLst>
                                      </p:cBhvr>
                                      <p:to>
                                        <p:strVal val="true"/>
                                      </p:to>
                                    </p:set>
                                  </p:childTnLst>
                                </p:cTn>
                              </p:par>
                              <p:par>
                                <p:cTn id="33" presetID="7" presetClass="emph" presetSubtype="2" fill="remove" nodeType="withEffect">
                                  <p:stCondLst>
                                    <p:cond delay="1100"/>
                                  </p:stCondLst>
                                  <p:childTnLst>
                                    <p:animClr clrSpc="rgb" dir="cw">
                                      <p:cBhvr>
                                        <p:cTn id="34" dur="1000" fill="hold"/>
                                        <p:tgtEl>
                                          <p:spTgt spid="13"/>
                                        </p:tgtEl>
                                        <p:attrNameLst>
                                          <p:attrName>stroke.color</p:attrName>
                                        </p:attrNameLst>
                                      </p:cBhvr>
                                      <p:to>
                                        <a:srgbClr val="FF0000"/>
                                      </p:to>
                                    </p:animClr>
                                    <p:set>
                                      <p:cBhvr>
                                        <p:cTn id="35" dur="1000" fill="hold"/>
                                        <p:tgtEl>
                                          <p:spTgt spid="13"/>
                                        </p:tgtEl>
                                        <p:attrNameLst>
                                          <p:attrName>stroke.on</p:attrName>
                                        </p:attrNameLst>
                                      </p:cBhvr>
                                      <p:to>
                                        <p:strVal val="true"/>
                                      </p:to>
                                    </p:set>
                                  </p:childTnLst>
                                </p:cTn>
                              </p:par>
                              <p:par>
                                <p:cTn id="36" presetID="7" presetClass="emph" presetSubtype="2" fill="remove" nodeType="withEffect">
                                  <p:stCondLst>
                                    <p:cond delay="1100"/>
                                  </p:stCondLst>
                                  <p:childTnLst>
                                    <p:animClr clrSpc="rgb" dir="cw">
                                      <p:cBhvr>
                                        <p:cTn id="37" dur="1000" fill="hold"/>
                                        <p:tgtEl>
                                          <p:spTgt spid="17"/>
                                        </p:tgtEl>
                                        <p:attrNameLst>
                                          <p:attrName>stroke.color</p:attrName>
                                        </p:attrNameLst>
                                      </p:cBhvr>
                                      <p:to>
                                        <a:srgbClr val="FF0000"/>
                                      </p:to>
                                    </p:animClr>
                                    <p:set>
                                      <p:cBhvr>
                                        <p:cTn id="38" dur="1000" fill="hold"/>
                                        <p:tgtEl>
                                          <p:spTgt spid="17"/>
                                        </p:tgtEl>
                                        <p:attrNameLst>
                                          <p:attrName>stroke.on</p:attrName>
                                        </p:attrNameLst>
                                      </p:cBhvr>
                                      <p:to>
                                        <p:strVal val="true"/>
                                      </p:to>
                                    </p:set>
                                  </p:childTnLst>
                                </p:cTn>
                              </p:par>
                              <p:par>
                                <p:cTn id="39" presetID="21" presetClass="emph" presetSubtype="0" fill="remove" grpId="1" nodeType="withEffect">
                                  <p:stCondLst>
                                    <p:cond delay="1100"/>
                                  </p:stCondLst>
                                  <p:childTnLst>
                                    <p:animClr clrSpc="hsl" dir="cw">
                                      <p:cBhvr override="childStyle">
                                        <p:cTn id="40" dur="1000" fill="hold"/>
                                        <p:tgtEl>
                                          <p:spTgt spid="102"/>
                                        </p:tgtEl>
                                        <p:attrNameLst>
                                          <p:attrName>style.color</p:attrName>
                                        </p:attrNameLst>
                                      </p:cBhvr>
                                      <p:by>
                                        <p:hsl h="7200000" s="0" l="0"/>
                                      </p:by>
                                    </p:animClr>
                                    <p:animClr clrSpc="hsl" dir="cw">
                                      <p:cBhvr>
                                        <p:cTn id="41" dur="1000" fill="hold"/>
                                        <p:tgtEl>
                                          <p:spTgt spid="102"/>
                                        </p:tgtEl>
                                        <p:attrNameLst>
                                          <p:attrName>fillcolor</p:attrName>
                                        </p:attrNameLst>
                                      </p:cBhvr>
                                      <p:by>
                                        <p:hsl h="7200000" s="0" l="0"/>
                                      </p:by>
                                    </p:animClr>
                                    <p:animClr clrSpc="hsl" dir="cw">
                                      <p:cBhvr>
                                        <p:cTn id="42" dur="1000" fill="hold"/>
                                        <p:tgtEl>
                                          <p:spTgt spid="102"/>
                                        </p:tgtEl>
                                        <p:attrNameLst>
                                          <p:attrName>stroke.color</p:attrName>
                                        </p:attrNameLst>
                                      </p:cBhvr>
                                      <p:by>
                                        <p:hsl h="7200000" s="0" l="0"/>
                                      </p:by>
                                    </p:animClr>
                                    <p:set>
                                      <p:cBhvr>
                                        <p:cTn id="43" dur="1000" fill="hold"/>
                                        <p:tgtEl>
                                          <p:spTgt spid="102"/>
                                        </p:tgtEl>
                                        <p:attrNameLst>
                                          <p:attrName>fill.type</p:attrName>
                                        </p:attrNameLst>
                                      </p:cBhvr>
                                      <p:to>
                                        <p:strVal val="solid"/>
                                      </p:to>
                                    </p:set>
                                  </p:childTnLst>
                                </p:cTn>
                              </p:par>
                              <p:par>
                                <p:cTn id="44" presetID="1" presetClass="exit" presetSubtype="0" fill="hold" nodeType="withEffect">
                                  <p:stCondLst>
                                    <p:cond delay="2100"/>
                                  </p:stCondLst>
                                  <p:childTnLst>
                                    <p:set>
                                      <p:cBhvr>
                                        <p:cTn id="45" dur="1" fill="hold">
                                          <p:stCondLst>
                                            <p:cond delay="0"/>
                                          </p:stCondLst>
                                        </p:cTn>
                                        <p:tgtEl>
                                          <p:spTgt spid="59"/>
                                        </p:tgtEl>
                                        <p:attrNameLst>
                                          <p:attrName>style.visibility</p:attrName>
                                        </p:attrNameLst>
                                      </p:cBhvr>
                                      <p:to>
                                        <p:strVal val="hidden"/>
                                      </p:to>
                                    </p:set>
                                  </p:childTnLst>
                                </p:cTn>
                              </p:par>
                              <p:par>
                                <p:cTn id="46" presetID="1" presetClass="exit" presetSubtype="0" fill="hold" nodeType="withEffect">
                                  <p:stCondLst>
                                    <p:cond delay="2100"/>
                                  </p:stCondLst>
                                  <p:childTnLst>
                                    <p:set>
                                      <p:cBhvr>
                                        <p:cTn id="47" dur="1" fill="hold">
                                          <p:stCondLst>
                                            <p:cond delay="0"/>
                                          </p:stCondLst>
                                        </p:cTn>
                                        <p:tgtEl>
                                          <p:spTgt spid="13"/>
                                        </p:tgtEl>
                                        <p:attrNameLst>
                                          <p:attrName>style.visibility</p:attrName>
                                        </p:attrNameLst>
                                      </p:cBhvr>
                                      <p:to>
                                        <p:strVal val="hidden"/>
                                      </p:to>
                                    </p:set>
                                  </p:childTnLst>
                                </p:cTn>
                              </p:par>
                              <p:par>
                                <p:cTn id="48" presetID="1" presetClass="exit" presetSubtype="0" fill="hold" nodeType="withEffect">
                                  <p:stCondLst>
                                    <p:cond delay="2100"/>
                                  </p:stCondLst>
                                  <p:childTnLst>
                                    <p:set>
                                      <p:cBhvr>
                                        <p:cTn id="49" dur="1" fill="hold">
                                          <p:stCondLst>
                                            <p:cond delay="0"/>
                                          </p:stCondLst>
                                        </p:cTn>
                                        <p:tgtEl>
                                          <p:spTgt spid="17"/>
                                        </p:tgtEl>
                                        <p:attrNameLst>
                                          <p:attrName>style.visibility</p:attrName>
                                        </p:attrNameLst>
                                      </p:cBhvr>
                                      <p:to>
                                        <p:strVal val="hidden"/>
                                      </p:to>
                                    </p:set>
                                  </p:childTnLst>
                                </p:cTn>
                              </p:par>
                              <p:par>
                                <p:cTn id="50" presetID="1" presetClass="entr" presetSubtype="0" fill="hold" nodeType="withEffect">
                                  <p:stCondLst>
                                    <p:cond delay="2100"/>
                                  </p:stCondLst>
                                  <p:childTnLst>
                                    <p:set>
                                      <p:cBhvr>
                                        <p:cTn id="51" dur="1" fill="hold">
                                          <p:stCondLst>
                                            <p:cond delay="0"/>
                                          </p:stCondLst>
                                        </p:cTn>
                                        <p:tgtEl>
                                          <p:spTgt spid="101"/>
                                        </p:tgtEl>
                                        <p:attrNameLst>
                                          <p:attrName>style.visibility</p:attrName>
                                        </p:attrNameLst>
                                      </p:cBhvr>
                                      <p:to>
                                        <p:strVal val="visible"/>
                                      </p:to>
                                    </p:set>
                                  </p:childTnLst>
                                </p:cTn>
                              </p:par>
                              <p:par>
                                <p:cTn id="52" presetID="1" presetClass="entr" presetSubtype="0" fill="hold" nodeType="withEffect">
                                  <p:stCondLst>
                                    <p:cond delay="2100"/>
                                  </p:stCondLst>
                                  <p:childTnLst>
                                    <p:set>
                                      <p:cBhvr>
                                        <p:cTn id="53" dur="1" fill="hold">
                                          <p:stCondLst>
                                            <p:cond delay="0"/>
                                          </p:stCondLst>
                                        </p:cTn>
                                        <p:tgtEl>
                                          <p:spTgt spid="103"/>
                                        </p:tgtEl>
                                        <p:attrNameLst>
                                          <p:attrName>style.visibility</p:attrName>
                                        </p:attrNameLst>
                                      </p:cBhvr>
                                      <p:to>
                                        <p:strVal val="visible"/>
                                      </p:to>
                                    </p:set>
                                  </p:childTnLst>
                                </p:cTn>
                              </p:par>
                              <p:par>
                                <p:cTn id="54" presetID="1" presetClass="entr" presetSubtype="0" fill="hold" nodeType="withEffect">
                                  <p:stCondLst>
                                    <p:cond delay="2100"/>
                                  </p:stCondLst>
                                  <p:childTnLst>
                                    <p:set>
                                      <p:cBhvr>
                                        <p:cTn id="55" dur="1" fill="hold">
                                          <p:stCondLst>
                                            <p:cond delay="0"/>
                                          </p:stCondLst>
                                        </p:cTn>
                                        <p:tgtEl>
                                          <p:spTgt spid="80"/>
                                        </p:tgtEl>
                                        <p:attrNameLst>
                                          <p:attrName>style.visibility</p:attrName>
                                        </p:attrNameLst>
                                      </p:cBhvr>
                                      <p:to>
                                        <p:strVal val="visible"/>
                                      </p:to>
                                    </p:set>
                                  </p:childTnLst>
                                </p:cTn>
                              </p:par>
                              <p:par>
                                <p:cTn id="56" presetID="7" presetClass="emph" presetSubtype="2" fill="remove" nodeType="withEffect">
                                  <p:stCondLst>
                                    <p:cond delay="2100"/>
                                  </p:stCondLst>
                                  <p:childTnLst>
                                    <p:animClr clrSpc="rgb" dir="cw">
                                      <p:cBhvr>
                                        <p:cTn id="57" dur="1000" fill="hold"/>
                                        <p:tgtEl>
                                          <p:spTgt spid="80"/>
                                        </p:tgtEl>
                                        <p:attrNameLst>
                                          <p:attrName>stroke.color</p:attrName>
                                        </p:attrNameLst>
                                      </p:cBhvr>
                                      <p:to>
                                        <a:srgbClr val="FF3300"/>
                                      </p:to>
                                    </p:animClr>
                                    <p:set>
                                      <p:cBhvr>
                                        <p:cTn id="58" dur="1000" fill="hold"/>
                                        <p:tgtEl>
                                          <p:spTgt spid="80"/>
                                        </p:tgtEl>
                                        <p:attrNameLst>
                                          <p:attrName>stroke.on</p:attrName>
                                        </p:attrNameLst>
                                      </p:cBhvr>
                                      <p:to>
                                        <p:strVal val="true"/>
                                      </p:to>
                                    </p:set>
                                  </p:childTnLst>
                                </p:cTn>
                              </p:par>
                              <p:par>
                                <p:cTn id="59" presetID="7" presetClass="emph" presetSubtype="2" fill="remove" nodeType="withEffect">
                                  <p:stCondLst>
                                    <p:cond delay="2100"/>
                                  </p:stCondLst>
                                  <p:childTnLst>
                                    <p:animClr clrSpc="rgb" dir="cw">
                                      <p:cBhvr>
                                        <p:cTn id="60" dur="1000" fill="hold"/>
                                        <p:tgtEl>
                                          <p:spTgt spid="101"/>
                                        </p:tgtEl>
                                        <p:attrNameLst>
                                          <p:attrName>stroke.color</p:attrName>
                                        </p:attrNameLst>
                                      </p:cBhvr>
                                      <p:to>
                                        <a:srgbClr val="FF0000"/>
                                      </p:to>
                                    </p:animClr>
                                    <p:set>
                                      <p:cBhvr>
                                        <p:cTn id="61" dur="1000" fill="hold"/>
                                        <p:tgtEl>
                                          <p:spTgt spid="101"/>
                                        </p:tgtEl>
                                        <p:attrNameLst>
                                          <p:attrName>stroke.on</p:attrName>
                                        </p:attrNameLst>
                                      </p:cBhvr>
                                      <p:to>
                                        <p:strVal val="true"/>
                                      </p:to>
                                    </p:set>
                                  </p:childTnLst>
                                </p:cTn>
                              </p:par>
                              <p:par>
                                <p:cTn id="62" presetID="7" presetClass="emph" presetSubtype="2" fill="remove" nodeType="withEffect">
                                  <p:stCondLst>
                                    <p:cond delay="2100"/>
                                  </p:stCondLst>
                                  <p:childTnLst>
                                    <p:animClr clrSpc="rgb" dir="cw">
                                      <p:cBhvr>
                                        <p:cTn id="63" dur="1000" fill="hold"/>
                                        <p:tgtEl>
                                          <p:spTgt spid="103"/>
                                        </p:tgtEl>
                                        <p:attrNameLst>
                                          <p:attrName>stroke.color</p:attrName>
                                        </p:attrNameLst>
                                      </p:cBhvr>
                                      <p:to>
                                        <a:srgbClr val="FF0000"/>
                                      </p:to>
                                    </p:animClr>
                                    <p:set>
                                      <p:cBhvr>
                                        <p:cTn id="64" dur="1000" fill="hold"/>
                                        <p:tgtEl>
                                          <p:spTgt spid="103"/>
                                        </p:tgtEl>
                                        <p:attrNameLst>
                                          <p:attrName>stroke.on</p:attrName>
                                        </p:attrNameLst>
                                      </p:cBhvr>
                                      <p:to>
                                        <p:strVal val="true"/>
                                      </p:to>
                                    </p:set>
                                  </p:childTnLst>
                                </p:cTn>
                              </p:par>
                              <p:par>
                                <p:cTn id="65" presetID="21" presetClass="emph" presetSubtype="0" fill="remove" grpId="2" nodeType="withEffect">
                                  <p:stCondLst>
                                    <p:cond delay="2100"/>
                                  </p:stCondLst>
                                  <p:childTnLst>
                                    <p:animClr clrSpc="hsl" dir="cw">
                                      <p:cBhvr override="childStyle">
                                        <p:cTn id="66" dur="1000" fill="hold"/>
                                        <p:tgtEl>
                                          <p:spTgt spid="102"/>
                                        </p:tgtEl>
                                        <p:attrNameLst>
                                          <p:attrName>style.color</p:attrName>
                                        </p:attrNameLst>
                                      </p:cBhvr>
                                      <p:by>
                                        <p:hsl h="7200000" s="0" l="0"/>
                                      </p:by>
                                    </p:animClr>
                                    <p:animClr clrSpc="hsl" dir="cw">
                                      <p:cBhvr>
                                        <p:cTn id="67" dur="1000" fill="hold"/>
                                        <p:tgtEl>
                                          <p:spTgt spid="102"/>
                                        </p:tgtEl>
                                        <p:attrNameLst>
                                          <p:attrName>fillcolor</p:attrName>
                                        </p:attrNameLst>
                                      </p:cBhvr>
                                      <p:by>
                                        <p:hsl h="7200000" s="0" l="0"/>
                                      </p:by>
                                    </p:animClr>
                                    <p:animClr clrSpc="hsl" dir="cw">
                                      <p:cBhvr>
                                        <p:cTn id="68" dur="1000" fill="hold"/>
                                        <p:tgtEl>
                                          <p:spTgt spid="102"/>
                                        </p:tgtEl>
                                        <p:attrNameLst>
                                          <p:attrName>stroke.color</p:attrName>
                                        </p:attrNameLst>
                                      </p:cBhvr>
                                      <p:by>
                                        <p:hsl h="7200000" s="0" l="0"/>
                                      </p:by>
                                    </p:animClr>
                                    <p:set>
                                      <p:cBhvr>
                                        <p:cTn id="69" dur="1000" fill="hold"/>
                                        <p:tgtEl>
                                          <p:spTgt spid="102"/>
                                        </p:tgtEl>
                                        <p:attrNameLst>
                                          <p:attrName>fill.type</p:attrName>
                                        </p:attrNameLst>
                                      </p:cBhvr>
                                      <p:to>
                                        <p:strVal val="solid"/>
                                      </p:to>
                                    </p:set>
                                  </p:childTnLst>
                                </p:cTn>
                              </p:par>
                              <p:par>
                                <p:cTn id="70" presetID="1" presetClass="exit" presetSubtype="0" fill="hold" nodeType="withEffect">
                                  <p:stCondLst>
                                    <p:cond delay="3100"/>
                                  </p:stCondLst>
                                  <p:childTnLst>
                                    <p:set>
                                      <p:cBhvr>
                                        <p:cTn id="71" dur="1" fill="hold">
                                          <p:stCondLst>
                                            <p:cond delay="0"/>
                                          </p:stCondLst>
                                        </p:cTn>
                                        <p:tgtEl>
                                          <p:spTgt spid="80"/>
                                        </p:tgtEl>
                                        <p:attrNameLst>
                                          <p:attrName>style.visibility</p:attrName>
                                        </p:attrNameLst>
                                      </p:cBhvr>
                                      <p:to>
                                        <p:strVal val="hidden"/>
                                      </p:to>
                                    </p:set>
                                  </p:childTnLst>
                                </p:cTn>
                              </p:par>
                              <p:par>
                                <p:cTn id="72" presetID="1" presetClass="exit" presetSubtype="0" fill="hold" nodeType="withEffect">
                                  <p:stCondLst>
                                    <p:cond delay="3100"/>
                                  </p:stCondLst>
                                  <p:childTnLst>
                                    <p:set>
                                      <p:cBhvr>
                                        <p:cTn id="73" dur="1" fill="hold">
                                          <p:stCondLst>
                                            <p:cond delay="0"/>
                                          </p:stCondLst>
                                        </p:cTn>
                                        <p:tgtEl>
                                          <p:spTgt spid="122"/>
                                        </p:tgtEl>
                                        <p:attrNameLst>
                                          <p:attrName>style.visibility</p:attrName>
                                        </p:attrNameLst>
                                      </p:cBhvr>
                                      <p:to>
                                        <p:strVal val="hidden"/>
                                      </p:to>
                                    </p:set>
                                  </p:childTnLst>
                                </p:cTn>
                              </p:par>
                              <p:par>
                                <p:cTn id="74" presetID="1" presetClass="exit" presetSubtype="0" fill="hold" nodeType="withEffect">
                                  <p:stCondLst>
                                    <p:cond delay="3100"/>
                                  </p:stCondLst>
                                  <p:childTnLst>
                                    <p:set>
                                      <p:cBhvr>
                                        <p:cTn id="75" dur="1" fill="hold">
                                          <p:stCondLst>
                                            <p:cond delay="0"/>
                                          </p:stCondLst>
                                        </p:cTn>
                                        <p:tgtEl>
                                          <p:spTgt spid="101"/>
                                        </p:tgtEl>
                                        <p:attrNameLst>
                                          <p:attrName>style.visibility</p:attrName>
                                        </p:attrNameLst>
                                      </p:cBhvr>
                                      <p:to>
                                        <p:strVal val="hidden"/>
                                      </p:to>
                                    </p:set>
                                  </p:childTnLst>
                                </p:cTn>
                              </p:par>
                              <p:par>
                                <p:cTn id="76" presetID="1" presetClass="entr" presetSubtype="0" fill="hold" nodeType="withEffect">
                                  <p:stCondLst>
                                    <p:cond delay="3100"/>
                                  </p:stCondLst>
                                  <p:childTnLst>
                                    <p:set>
                                      <p:cBhvr>
                                        <p:cTn id="77" dur="1" fill="hold">
                                          <p:stCondLst>
                                            <p:cond delay="0"/>
                                          </p:stCondLst>
                                        </p:cTn>
                                        <p:tgtEl>
                                          <p:spTgt spid="81"/>
                                        </p:tgtEl>
                                        <p:attrNameLst>
                                          <p:attrName>style.visibility</p:attrName>
                                        </p:attrNameLst>
                                      </p:cBhvr>
                                      <p:to>
                                        <p:strVal val="visible"/>
                                      </p:to>
                                    </p:set>
                                  </p:childTnLst>
                                </p:cTn>
                              </p:par>
                              <p:par>
                                <p:cTn id="78" presetID="1" presetClass="entr" presetSubtype="0" fill="hold" nodeType="withEffect">
                                  <p:stCondLst>
                                    <p:cond delay="3100"/>
                                  </p:stCondLst>
                                  <p:childTnLst>
                                    <p:set>
                                      <p:cBhvr>
                                        <p:cTn id="79" dur="1" fill="hold">
                                          <p:stCondLst>
                                            <p:cond delay="0"/>
                                          </p:stCondLst>
                                        </p:cTn>
                                        <p:tgtEl>
                                          <p:spTgt spid="104"/>
                                        </p:tgtEl>
                                        <p:attrNameLst>
                                          <p:attrName>style.visibility</p:attrName>
                                        </p:attrNameLst>
                                      </p:cBhvr>
                                      <p:to>
                                        <p:strVal val="visible"/>
                                      </p:to>
                                    </p:set>
                                  </p:childTnLst>
                                </p:cTn>
                              </p:par>
                              <p:par>
                                <p:cTn id="80" presetID="1" presetClass="entr" presetSubtype="0" fill="hold" nodeType="withEffect">
                                  <p:stCondLst>
                                    <p:cond delay="3100"/>
                                  </p:stCondLst>
                                  <p:childTnLst>
                                    <p:set>
                                      <p:cBhvr>
                                        <p:cTn id="81" dur="1" fill="hold">
                                          <p:stCondLst>
                                            <p:cond delay="0"/>
                                          </p:stCondLst>
                                        </p:cTn>
                                        <p:tgtEl>
                                          <p:spTgt spid="123"/>
                                        </p:tgtEl>
                                        <p:attrNameLst>
                                          <p:attrName>style.visibility</p:attrName>
                                        </p:attrNameLst>
                                      </p:cBhvr>
                                      <p:to>
                                        <p:strVal val="visible"/>
                                      </p:to>
                                    </p:set>
                                  </p:childTnLst>
                                </p:cTn>
                              </p:par>
                              <p:par>
                                <p:cTn id="82" presetID="7" presetClass="emph" presetSubtype="2" fill="remove" nodeType="withEffect">
                                  <p:stCondLst>
                                    <p:cond delay="3100"/>
                                  </p:stCondLst>
                                  <p:childTnLst>
                                    <p:animClr clrSpc="rgb" dir="cw">
                                      <p:cBhvr>
                                        <p:cTn id="83" dur="1000" fill="hold"/>
                                        <p:tgtEl>
                                          <p:spTgt spid="81"/>
                                        </p:tgtEl>
                                        <p:attrNameLst>
                                          <p:attrName>stroke.color</p:attrName>
                                        </p:attrNameLst>
                                      </p:cBhvr>
                                      <p:to>
                                        <a:srgbClr val="FF3300"/>
                                      </p:to>
                                    </p:animClr>
                                    <p:set>
                                      <p:cBhvr>
                                        <p:cTn id="84" dur="1000" fill="hold"/>
                                        <p:tgtEl>
                                          <p:spTgt spid="81"/>
                                        </p:tgtEl>
                                        <p:attrNameLst>
                                          <p:attrName>stroke.on</p:attrName>
                                        </p:attrNameLst>
                                      </p:cBhvr>
                                      <p:to>
                                        <p:strVal val="true"/>
                                      </p:to>
                                    </p:set>
                                  </p:childTnLst>
                                </p:cTn>
                              </p:par>
                              <p:par>
                                <p:cTn id="85" presetID="7" presetClass="emph" presetSubtype="2" fill="remove" nodeType="withEffect">
                                  <p:stCondLst>
                                    <p:cond delay="3100"/>
                                  </p:stCondLst>
                                  <p:childTnLst>
                                    <p:animClr clrSpc="rgb" dir="cw">
                                      <p:cBhvr>
                                        <p:cTn id="86" dur="1000" fill="hold"/>
                                        <p:tgtEl>
                                          <p:spTgt spid="104"/>
                                        </p:tgtEl>
                                        <p:attrNameLst>
                                          <p:attrName>stroke.color</p:attrName>
                                        </p:attrNameLst>
                                      </p:cBhvr>
                                      <p:to>
                                        <a:srgbClr val="FF0000"/>
                                      </p:to>
                                    </p:animClr>
                                    <p:set>
                                      <p:cBhvr>
                                        <p:cTn id="87" dur="1000" fill="hold"/>
                                        <p:tgtEl>
                                          <p:spTgt spid="104"/>
                                        </p:tgtEl>
                                        <p:attrNameLst>
                                          <p:attrName>stroke.on</p:attrName>
                                        </p:attrNameLst>
                                      </p:cBhvr>
                                      <p:to>
                                        <p:strVal val="true"/>
                                      </p:to>
                                    </p:set>
                                  </p:childTnLst>
                                </p:cTn>
                              </p:par>
                              <p:par>
                                <p:cTn id="88" presetID="7" presetClass="emph" presetSubtype="2" fill="remove" nodeType="withEffect">
                                  <p:stCondLst>
                                    <p:cond delay="3100"/>
                                  </p:stCondLst>
                                  <p:childTnLst>
                                    <p:animClr clrSpc="rgb" dir="cw">
                                      <p:cBhvr>
                                        <p:cTn id="89" dur="1000" fill="hold"/>
                                        <p:tgtEl>
                                          <p:spTgt spid="20"/>
                                        </p:tgtEl>
                                        <p:attrNameLst>
                                          <p:attrName>stroke.color</p:attrName>
                                        </p:attrNameLst>
                                      </p:cBhvr>
                                      <p:to>
                                        <a:srgbClr val="FF0000"/>
                                      </p:to>
                                    </p:animClr>
                                    <p:set>
                                      <p:cBhvr>
                                        <p:cTn id="90" dur="1000" fill="hold"/>
                                        <p:tgtEl>
                                          <p:spTgt spid="20"/>
                                        </p:tgtEl>
                                        <p:attrNameLst>
                                          <p:attrName>stroke.on</p:attrName>
                                        </p:attrNameLst>
                                      </p:cBhvr>
                                      <p:to>
                                        <p:strVal val="true"/>
                                      </p:to>
                                    </p:set>
                                  </p:childTnLst>
                                </p:cTn>
                              </p:par>
                              <p:par>
                                <p:cTn id="91" presetID="21" presetClass="emph" presetSubtype="0" fill="remove" grpId="3" nodeType="withEffect">
                                  <p:stCondLst>
                                    <p:cond delay="3100"/>
                                  </p:stCondLst>
                                  <p:childTnLst>
                                    <p:animClr clrSpc="hsl" dir="cw">
                                      <p:cBhvr override="childStyle">
                                        <p:cTn id="92" dur="1000" fill="hold"/>
                                        <p:tgtEl>
                                          <p:spTgt spid="102"/>
                                        </p:tgtEl>
                                        <p:attrNameLst>
                                          <p:attrName>style.color</p:attrName>
                                        </p:attrNameLst>
                                      </p:cBhvr>
                                      <p:by>
                                        <p:hsl h="7200000" s="0" l="0"/>
                                      </p:by>
                                    </p:animClr>
                                    <p:animClr clrSpc="hsl" dir="cw">
                                      <p:cBhvr>
                                        <p:cTn id="93" dur="1000" fill="hold"/>
                                        <p:tgtEl>
                                          <p:spTgt spid="102"/>
                                        </p:tgtEl>
                                        <p:attrNameLst>
                                          <p:attrName>fillcolor</p:attrName>
                                        </p:attrNameLst>
                                      </p:cBhvr>
                                      <p:by>
                                        <p:hsl h="7200000" s="0" l="0"/>
                                      </p:by>
                                    </p:animClr>
                                    <p:animClr clrSpc="hsl" dir="cw">
                                      <p:cBhvr>
                                        <p:cTn id="94" dur="1000" fill="hold"/>
                                        <p:tgtEl>
                                          <p:spTgt spid="102"/>
                                        </p:tgtEl>
                                        <p:attrNameLst>
                                          <p:attrName>stroke.color</p:attrName>
                                        </p:attrNameLst>
                                      </p:cBhvr>
                                      <p:by>
                                        <p:hsl h="7200000" s="0" l="0"/>
                                      </p:by>
                                    </p:animClr>
                                    <p:set>
                                      <p:cBhvr>
                                        <p:cTn id="95" dur="1000" fill="hold"/>
                                        <p:tgtEl>
                                          <p:spTgt spid="102"/>
                                        </p:tgtEl>
                                        <p:attrNameLst>
                                          <p:attrName>fill.type</p:attrName>
                                        </p:attrNameLst>
                                      </p:cBhvr>
                                      <p:to>
                                        <p:strVal val="solid"/>
                                      </p:to>
                                    </p:set>
                                  </p:childTnLst>
                                </p:cTn>
                              </p:par>
                              <p:par>
                                <p:cTn id="96" presetID="1" presetClass="exit" presetSubtype="0" fill="hold" nodeType="withEffect">
                                  <p:stCondLst>
                                    <p:cond delay="4100"/>
                                  </p:stCondLst>
                                  <p:childTnLst>
                                    <p:set>
                                      <p:cBhvr>
                                        <p:cTn id="97" dur="1" fill="hold">
                                          <p:stCondLst>
                                            <p:cond delay="0"/>
                                          </p:stCondLst>
                                        </p:cTn>
                                        <p:tgtEl>
                                          <p:spTgt spid="81"/>
                                        </p:tgtEl>
                                        <p:attrNameLst>
                                          <p:attrName>style.visibility</p:attrName>
                                        </p:attrNameLst>
                                      </p:cBhvr>
                                      <p:to>
                                        <p:strVal val="hidden"/>
                                      </p:to>
                                    </p:set>
                                  </p:childTnLst>
                                </p:cTn>
                              </p:par>
                              <p:par>
                                <p:cTn id="98" presetID="1" presetClass="exit" presetSubtype="0" fill="hold" nodeType="withEffect">
                                  <p:stCondLst>
                                    <p:cond delay="4100"/>
                                  </p:stCondLst>
                                  <p:childTnLst>
                                    <p:set>
                                      <p:cBhvr>
                                        <p:cTn id="99" dur="1" fill="hold">
                                          <p:stCondLst>
                                            <p:cond delay="0"/>
                                          </p:stCondLst>
                                        </p:cTn>
                                        <p:tgtEl>
                                          <p:spTgt spid="123"/>
                                        </p:tgtEl>
                                        <p:attrNameLst>
                                          <p:attrName>style.visibility</p:attrName>
                                        </p:attrNameLst>
                                      </p:cBhvr>
                                      <p:to>
                                        <p:strVal val="hidden"/>
                                      </p:to>
                                    </p:set>
                                  </p:childTnLst>
                                </p:cTn>
                              </p:par>
                              <p:par>
                                <p:cTn id="100" presetID="1" presetClass="exit" presetSubtype="0" fill="hold" nodeType="withEffect">
                                  <p:stCondLst>
                                    <p:cond delay="4100"/>
                                  </p:stCondLst>
                                  <p:childTnLst>
                                    <p:set>
                                      <p:cBhvr>
                                        <p:cTn id="101" dur="1" fill="hold">
                                          <p:stCondLst>
                                            <p:cond delay="0"/>
                                          </p:stCondLst>
                                        </p:cTn>
                                        <p:tgtEl>
                                          <p:spTgt spid="20"/>
                                        </p:tgtEl>
                                        <p:attrNameLst>
                                          <p:attrName>style.visibility</p:attrName>
                                        </p:attrNameLst>
                                      </p:cBhvr>
                                      <p:to>
                                        <p:strVal val="hidden"/>
                                      </p:to>
                                    </p:set>
                                  </p:childTnLst>
                                </p:cTn>
                              </p:par>
                              <p:par>
                                <p:cTn id="102" presetID="1" presetClass="exit" presetSubtype="0" fill="hold" nodeType="withEffect">
                                  <p:stCondLst>
                                    <p:cond delay="4100"/>
                                  </p:stCondLst>
                                  <p:childTnLst>
                                    <p:set>
                                      <p:cBhvr>
                                        <p:cTn id="103" dur="1" fill="hold">
                                          <p:stCondLst>
                                            <p:cond delay="0"/>
                                          </p:stCondLst>
                                        </p:cTn>
                                        <p:tgtEl>
                                          <p:spTgt spid="104"/>
                                        </p:tgtEl>
                                        <p:attrNameLst>
                                          <p:attrName>style.visibility</p:attrName>
                                        </p:attrNameLst>
                                      </p:cBhvr>
                                      <p:to>
                                        <p:strVal val="hidden"/>
                                      </p:to>
                                    </p:set>
                                  </p:childTnLst>
                                </p:cTn>
                              </p:par>
                              <p:par>
                                <p:cTn id="104" presetID="1" presetClass="entr" presetSubtype="0" fill="hold" nodeType="withEffect">
                                  <p:stCondLst>
                                    <p:cond delay="4100"/>
                                  </p:stCondLst>
                                  <p:childTnLst>
                                    <p:set>
                                      <p:cBhvr>
                                        <p:cTn id="105" dur="1" fill="hold">
                                          <p:stCondLst>
                                            <p:cond delay="0"/>
                                          </p:stCondLst>
                                        </p:cTn>
                                        <p:tgtEl>
                                          <p:spTgt spid="83"/>
                                        </p:tgtEl>
                                        <p:attrNameLst>
                                          <p:attrName>style.visibility</p:attrName>
                                        </p:attrNameLst>
                                      </p:cBhvr>
                                      <p:to>
                                        <p:strVal val="visible"/>
                                      </p:to>
                                    </p:set>
                                  </p:childTnLst>
                                </p:cTn>
                              </p:par>
                              <p:par>
                                <p:cTn id="106" presetID="1" presetClass="entr" presetSubtype="0" fill="hold" nodeType="withEffect">
                                  <p:stCondLst>
                                    <p:cond delay="4100"/>
                                  </p:stCondLst>
                                  <p:childTnLst>
                                    <p:set>
                                      <p:cBhvr>
                                        <p:cTn id="107" dur="1" fill="hold">
                                          <p:stCondLst>
                                            <p:cond delay="0"/>
                                          </p:stCondLst>
                                        </p:cTn>
                                        <p:tgtEl>
                                          <p:spTgt spid="106"/>
                                        </p:tgtEl>
                                        <p:attrNameLst>
                                          <p:attrName>style.visibility</p:attrName>
                                        </p:attrNameLst>
                                      </p:cBhvr>
                                      <p:to>
                                        <p:strVal val="visible"/>
                                      </p:to>
                                    </p:set>
                                  </p:childTnLst>
                                </p:cTn>
                              </p:par>
                              <p:par>
                                <p:cTn id="108" presetID="1" presetClass="entr" presetSubtype="0" fill="hold" nodeType="withEffect">
                                  <p:stCondLst>
                                    <p:cond delay="4100"/>
                                  </p:stCondLst>
                                  <p:childTnLst>
                                    <p:set>
                                      <p:cBhvr>
                                        <p:cTn id="109" dur="1" fill="hold">
                                          <p:stCondLst>
                                            <p:cond delay="0"/>
                                          </p:stCondLst>
                                        </p:cTn>
                                        <p:tgtEl>
                                          <p:spTgt spid="124"/>
                                        </p:tgtEl>
                                        <p:attrNameLst>
                                          <p:attrName>style.visibility</p:attrName>
                                        </p:attrNameLst>
                                      </p:cBhvr>
                                      <p:to>
                                        <p:strVal val="visible"/>
                                      </p:to>
                                    </p:set>
                                  </p:childTnLst>
                                </p:cTn>
                              </p:par>
                              <p:par>
                                <p:cTn id="110" presetID="1" presetClass="entr" presetSubtype="0" fill="hold" nodeType="withEffect">
                                  <p:stCondLst>
                                    <p:cond delay="4100"/>
                                  </p:stCondLst>
                                  <p:childTnLst>
                                    <p:set>
                                      <p:cBhvr>
                                        <p:cTn id="111" dur="1" fill="hold">
                                          <p:stCondLst>
                                            <p:cond delay="0"/>
                                          </p:stCondLst>
                                        </p:cTn>
                                        <p:tgtEl>
                                          <p:spTgt spid="105"/>
                                        </p:tgtEl>
                                        <p:attrNameLst>
                                          <p:attrName>style.visibility</p:attrName>
                                        </p:attrNameLst>
                                      </p:cBhvr>
                                      <p:to>
                                        <p:strVal val="visible"/>
                                      </p:to>
                                    </p:set>
                                  </p:childTnLst>
                                </p:cTn>
                              </p:par>
                              <p:par>
                                <p:cTn id="112" presetID="7" presetClass="emph" presetSubtype="2" fill="remove" nodeType="withEffect">
                                  <p:stCondLst>
                                    <p:cond delay="4100"/>
                                  </p:stCondLst>
                                  <p:childTnLst>
                                    <p:animClr clrSpc="rgb" dir="cw">
                                      <p:cBhvr>
                                        <p:cTn id="113" dur="1000" fill="hold"/>
                                        <p:tgtEl>
                                          <p:spTgt spid="83"/>
                                        </p:tgtEl>
                                        <p:attrNameLst>
                                          <p:attrName>stroke.color</p:attrName>
                                        </p:attrNameLst>
                                      </p:cBhvr>
                                      <p:to>
                                        <a:srgbClr val="FF3300"/>
                                      </p:to>
                                    </p:animClr>
                                    <p:set>
                                      <p:cBhvr>
                                        <p:cTn id="114" dur="1000" fill="hold"/>
                                        <p:tgtEl>
                                          <p:spTgt spid="83"/>
                                        </p:tgtEl>
                                        <p:attrNameLst>
                                          <p:attrName>stroke.on</p:attrName>
                                        </p:attrNameLst>
                                      </p:cBhvr>
                                      <p:to>
                                        <p:strVal val="true"/>
                                      </p:to>
                                    </p:set>
                                  </p:childTnLst>
                                </p:cTn>
                              </p:par>
                              <p:par>
                                <p:cTn id="115" presetID="7" presetClass="emph" presetSubtype="2" fill="remove" nodeType="withEffect">
                                  <p:stCondLst>
                                    <p:cond delay="4100"/>
                                  </p:stCondLst>
                                  <p:childTnLst>
                                    <p:animClr clrSpc="rgb" dir="cw">
                                      <p:cBhvr>
                                        <p:cTn id="116" dur="1000" fill="hold"/>
                                        <p:tgtEl>
                                          <p:spTgt spid="105"/>
                                        </p:tgtEl>
                                        <p:attrNameLst>
                                          <p:attrName>stroke.color</p:attrName>
                                        </p:attrNameLst>
                                      </p:cBhvr>
                                      <p:to>
                                        <a:srgbClr val="FF0000"/>
                                      </p:to>
                                    </p:animClr>
                                    <p:set>
                                      <p:cBhvr>
                                        <p:cTn id="117" dur="1000" fill="hold"/>
                                        <p:tgtEl>
                                          <p:spTgt spid="105"/>
                                        </p:tgtEl>
                                        <p:attrNameLst>
                                          <p:attrName>stroke.on</p:attrName>
                                        </p:attrNameLst>
                                      </p:cBhvr>
                                      <p:to>
                                        <p:strVal val="true"/>
                                      </p:to>
                                    </p:set>
                                  </p:childTnLst>
                                </p:cTn>
                              </p:par>
                              <p:par>
                                <p:cTn id="118" presetID="7" presetClass="emph" presetSubtype="2" fill="remove" nodeType="withEffect">
                                  <p:stCondLst>
                                    <p:cond delay="4100"/>
                                  </p:stCondLst>
                                  <p:childTnLst>
                                    <p:animClr clrSpc="rgb" dir="cw">
                                      <p:cBhvr>
                                        <p:cTn id="119" dur="1000" fill="hold"/>
                                        <p:tgtEl>
                                          <p:spTgt spid="106"/>
                                        </p:tgtEl>
                                        <p:attrNameLst>
                                          <p:attrName>stroke.color</p:attrName>
                                        </p:attrNameLst>
                                      </p:cBhvr>
                                      <p:to>
                                        <a:srgbClr val="FF0000"/>
                                      </p:to>
                                    </p:animClr>
                                    <p:set>
                                      <p:cBhvr>
                                        <p:cTn id="120" dur="1000" fill="hold"/>
                                        <p:tgtEl>
                                          <p:spTgt spid="106"/>
                                        </p:tgtEl>
                                        <p:attrNameLst>
                                          <p:attrName>stroke.on</p:attrName>
                                        </p:attrNameLst>
                                      </p:cBhvr>
                                      <p:to>
                                        <p:strVal val="true"/>
                                      </p:to>
                                    </p:set>
                                  </p:childTnLst>
                                </p:cTn>
                              </p:par>
                              <p:par>
                                <p:cTn id="121" presetID="21" presetClass="emph" presetSubtype="0" fill="remove" grpId="0" nodeType="withEffect">
                                  <p:stCondLst>
                                    <p:cond delay="4100"/>
                                  </p:stCondLst>
                                  <p:childTnLst>
                                    <p:animClr clrSpc="hsl" dir="cw">
                                      <p:cBhvr override="childStyle">
                                        <p:cTn id="122" dur="1000" fill="hold"/>
                                        <p:tgtEl>
                                          <p:spTgt spid="107"/>
                                        </p:tgtEl>
                                        <p:attrNameLst>
                                          <p:attrName>style.color</p:attrName>
                                        </p:attrNameLst>
                                      </p:cBhvr>
                                      <p:by>
                                        <p:hsl h="7200000" s="0" l="0"/>
                                      </p:by>
                                    </p:animClr>
                                    <p:animClr clrSpc="hsl" dir="cw">
                                      <p:cBhvr>
                                        <p:cTn id="123" dur="1000" fill="hold"/>
                                        <p:tgtEl>
                                          <p:spTgt spid="107"/>
                                        </p:tgtEl>
                                        <p:attrNameLst>
                                          <p:attrName>fillcolor</p:attrName>
                                        </p:attrNameLst>
                                      </p:cBhvr>
                                      <p:by>
                                        <p:hsl h="7200000" s="0" l="0"/>
                                      </p:by>
                                    </p:animClr>
                                    <p:animClr clrSpc="hsl" dir="cw">
                                      <p:cBhvr>
                                        <p:cTn id="124" dur="1000" fill="hold"/>
                                        <p:tgtEl>
                                          <p:spTgt spid="107"/>
                                        </p:tgtEl>
                                        <p:attrNameLst>
                                          <p:attrName>stroke.color</p:attrName>
                                        </p:attrNameLst>
                                      </p:cBhvr>
                                      <p:by>
                                        <p:hsl h="7200000" s="0" l="0"/>
                                      </p:by>
                                    </p:animClr>
                                    <p:set>
                                      <p:cBhvr>
                                        <p:cTn id="125" dur="1000" fill="hold"/>
                                        <p:tgtEl>
                                          <p:spTgt spid="107"/>
                                        </p:tgtEl>
                                        <p:attrNameLst>
                                          <p:attrName>fill.type</p:attrName>
                                        </p:attrNameLst>
                                      </p:cBhvr>
                                      <p:to>
                                        <p:strVal val="solid"/>
                                      </p:to>
                                    </p:set>
                                  </p:childTnLst>
                                </p:cTn>
                              </p:par>
                              <p:par>
                                <p:cTn id="126" presetID="7" presetClass="emph" presetSubtype="2" fill="hold" nodeType="withEffect">
                                  <p:stCondLst>
                                    <p:cond delay="5100"/>
                                  </p:stCondLst>
                                  <p:childTnLst>
                                    <p:animClr clrSpc="rgb" dir="cw">
                                      <p:cBhvr>
                                        <p:cTn id="127" dur="500" fill="hold"/>
                                        <p:tgtEl>
                                          <p:spTgt spid="5"/>
                                        </p:tgtEl>
                                        <p:attrNameLst>
                                          <p:attrName>stroke.color</p:attrName>
                                        </p:attrNameLst>
                                      </p:cBhvr>
                                      <p:to>
                                        <a:schemeClr val="tx1"/>
                                      </p:to>
                                    </p:animClr>
                                    <p:set>
                                      <p:cBhvr>
                                        <p:cTn id="128" dur="500" fill="hold"/>
                                        <p:tgtEl>
                                          <p:spTgt spid="5"/>
                                        </p:tgtEl>
                                        <p:attrNameLst>
                                          <p:attrName>stroke.on</p:attrName>
                                        </p:attrNameLst>
                                      </p:cBhvr>
                                      <p:to>
                                        <p:strVal val="true"/>
                                      </p:to>
                                    </p:set>
                                  </p:childTnLst>
                                </p:cTn>
                              </p:par>
                              <p:par>
                                <p:cTn id="129" presetID="1" presetClass="exit" presetSubtype="0" fill="hold" nodeType="withEffect">
                                  <p:stCondLst>
                                    <p:cond delay="5100"/>
                                  </p:stCondLst>
                                  <p:childTnLst>
                                    <p:set>
                                      <p:cBhvr>
                                        <p:cTn id="130" dur="1" fill="hold">
                                          <p:stCondLst>
                                            <p:cond delay="0"/>
                                          </p:stCondLst>
                                        </p:cTn>
                                        <p:tgtEl>
                                          <p:spTgt spid="83"/>
                                        </p:tgtEl>
                                        <p:attrNameLst>
                                          <p:attrName>style.visibility</p:attrName>
                                        </p:attrNameLst>
                                      </p:cBhvr>
                                      <p:to>
                                        <p:strVal val="hidden"/>
                                      </p:to>
                                    </p:set>
                                  </p:childTnLst>
                                </p:cTn>
                              </p:par>
                              <p:par>
                                <p:cTn id="131" presetID="1" presetClass="exit" presetSubtype="0" fill="hold" nodeType="withEffect">
                                  <p:stCondLst>
                                    <p:cond delay="5100"/>
                                  </p:stCondLst>
                                  <p:childTnLst>
                                    <p:set>
                                      <p:cBhvr>
                                        <p:cTn id="132"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10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HOW SCATTERED / CLUSTERED?</a:t>
            </a:r>
            <a:endParaRPr lang="en-US" dirty="0"/>
          </a:p>
        </p:txBody>
      </p:sp>
      <p:sp>
        <p:nvSpPr>
          <p:cNvPr id="102" name="Rechteck 101"/>
          <p:cNvSpPr/>
          <p:nvPr/>
        </p:nvSpPr>
        <p:spPr>
          <a:xfrm>
            <a:off x="527480"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7" name="Rechteck 106"/>
          <p:cNvSpPr/>
          <p:nvPr/>
        </p:nvSpPr>
        <p:spPr>
          <a:xfrm>
            <a:off x="1031536"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8" name="Rechteck 107"/>
          <p:cNvSpPr/>
          <p:nvPr/>
        </p:nvSpPr>
        <p:spPr>
          <a:xfrm>
            <a:off x="1535592"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09" name="Rechteck 108"/>
          <p:cNvSpPr/>
          <p:nvPr/>
        </p:nvSpPr>
        <p:spPr>
          <a:xfrm>
            <a:off x="2039362"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0" name="Rechteck 109"/>
          <p:cNvSpPr/>
          <p:nvPr/>
        </p:nvSpPr>
        <p:spPr>
          <a:xfrm>
            <a:off x="2539578"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1" name="Rechteck 110"/>
          <p:cNvSpPr/>
          <p:nvPr/>
        </p:nvSpPr>
        <p:spPr>
          <a:xfrm>
            <a:off x="3043634"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2" name="Rechteck 111"/>
          <p:cNvSpPr/>
          <p:nvPr/>
        </p:nvSpPr>
        <p:spPr>
          <a:xfrm>
            <a:off x="3547690"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3" name="Rechteck 112"/>
          <p:cNvSpPr/>
          <p:nvPr/>
        </p:nvSpPr>
        <p:spPr>
          <a:xfrm>
            <a:off x="4051460"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4" name="Rechteck 113"/>
          <p:cNvSpPr/>
          <p:nvPr/>
        </p:nvSpPr>
        <p:spPr>
          <a:xfrm>
            <a:off x="4538078"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5" name="Rechteck 114"/>
          <p:cNvSpPr/>
          <p:nvPr/>
        </p:nvSpPr>
        <p:spPr>
          <a:xfrm>
            <a:off x="5042134"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6" name="Rechteck 115"/>
          <p:cNvSpPr/>
          <p:nvPr/>
        </p:nvSpPr>
        <p:spPr>
          <a:xfrm>
            <a:off x="5546190"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7" name="Rechteck 116"/>
          <p:cNvSpPr/>
          <p:nvPr/>
        </p:nvSpPr>
        <p:spPr>
          <a:xfrm>
            <a:off x="6049960"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8" name="Rechteck 117"/>
          <p:cNvSpPr/>
          <p:nvPr/>
        </p:nvSpPr>
        <p:spPr>
          <a:xfrm>
            <a:off x="6550176"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9" name="Rechteck 118"/>
          <p:cNvSpPr/>
          <p:nvPr/>
        </p:nvSpPr>
        <p:spPr>
          <a:xfrm>
            <a:off x="7054232"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0" name="Rechteck 119"/>
          <p:cNvSpPr/>
          <p:nvPr/>
        </p:nvSpPr>
        <p:spPr>
          <a:xfrm>
            <a:off x="7558288"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1" name="Rechteck 120"/>
          <p:cNvSpPr/>
          <p:nvPr/>
        </p:nvSpPr>
        <p:spPr>
          <a:xfrm>
            <a:off x="8062058" y="3501008"/>
            <a:ext cx="504056" cy="36004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cxnSp>
        <p:nvCxnSpPr>
          <p:cNvPr id="72" name="Gewinkelte Verbindung 71"/>
          <p:cNvCxnSpPr>
            <a:stCxn id="102" idx="2"/>
            <a:endCxn id="102" idx="0"/>
          </p:cNvCxnSpPr>
          <p:nvPr/>
        </p:nvCxnSpPr>
        <p:spPr>
          <a:xfrm rot="5400000" flipH="1">
            <a:off x="599488" y="3681028"/>
            <a:ext cx="360040" cy="12700"/>
          </a:xfrm>
          <a:prstGeom prst="bentConnector5">
            <a:avLst>
              <a:gd name="adj1" fmla="val -63493"/>
              <a:gd name="adj2" fmla="val 3784472"/>
              <a:gd name="adj3" fmla="val 1634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winkelte Verbindung 76"/>
          <p:cNvCxnSpPr>
            <a:stCxn id="102" idx="2"/>
            <a:endCxn id="102" idx="0"/>
          </p:cNvCxnSpPr>
          <p:nvPr/>
        </p:nvCxnSpPr>
        <p:spPr>
          <a:xfrm rot="5400000" flipH="1">
            <a:off x="599488" y="3681028"/>
            <a:ext cx="360040" cy="12700"/>
          </a:xfrm>
          <a:prstGeom prst="bentConnector5">
            <a:avLst>
              <a:gd name="adj1" fmla="val -63493"/>
              <a:gd name="adj2" fmla="val 3784472"/>
              <a:gd name="adj3" fmla="val 1634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winkelte Verbindung 86"/>
          <p:cNvCxnSpPr>
            <a:stCxn id="102" idx="2"/>
            <a:endCxn id="102" idx="0"/>
          </p:cNvCxnSpPr>
          <p:nvPr/>
        </p:nvCxnSpPr>
        <p:spPr>
          <a:xfrm rot="5400000" flipH="1">
            <a:off x="599488" y="3681028"/>
            <a:ext cx="360040" cy="12700"/>
          </a:xfrm>
          <a:prstGeom prst="bentConnector5">
            <a:avLst>
              <a:gd name="adj1" fmla="val -63493"/>
              <a:gd name="adj2" fmla="val 3784472"/>
              <a:gd name="adj3" fmla="val 1634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winkelte Verbindung 87"/>
          <p:cNvCxnSpPr>
            <a:stCxn id="102" idx="2"/>
            <a:endCxn id="102" idx="0"/>
          </p:cNvCxnSpPr>
          <p:nvPr/>
        </p:nvCxnSpPr>
        <p:spPr>
          <a:xfrm rot="5400000" flipH="1">
            <a:off x="599488" y="3681028"/>
            <a:ext cx="360040" cy="12700"/>
          </a:xfrm>
          <a:prstGeom prst="bentConnector5">
            <a:avLst>
              <a:gd name="adj1" fmla="val -63493"/>
              <a:gd name="adj2" fmla="val 3784472"/>
              <a:gd name="adj3" fmla="val 1634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Gewinkelte Verbindung 90"/>
          <p:cNvCxnSpPr/>
          <p:nvPr/>
        </p:nvCxnSpPr>
        <p:spPr>
          <a:xfrm rot="5400000" flipH="1">
            <a:off x="1109894" y="3674678"/>
            <a:ext cx="360040" cy="12700"/>
          </a:xfrm>
          <a:prstGeom prst="bentConnector5">
            <a:avLst>
              <a:gd name="adj1" fmla="val -63493"/>
              <a:gd name="adj2" fmla="val 7760591"/>
              <a:gd name="adj3" fmla="val 16349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2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21" presetClass="emph" presetSubtype="0" fill="remove" grpId="0" nodeType="withEffect">
                                  <p:stCondLst>
                                    <p:cond delay="0"/>
                                  </p:stCondLst>
                                  <p:childTnLst>
                                    <p:animClr clrSpc="hsl" dir="cw">
                                      <p:cBhvr override="childStyle">
                                        <p:cTn id="8" dur="1000" fill="hold"/>
                                        <p:tgtEl>
                                          <p:spTgt spid="102"/>
                                        </p:tgtEl>
                                        <p:attrNameLst>
                                          <p:attrName>style.color</p:attrName>
                                        </p:attrNameLst>
                                      </p:cBhvr>
                                      <p:by>
                                        <p:hsl h="7200000" s="0" l="0"/>
                                      </p:by>
                                    </p:animClr>
                                    <p:animClr clrSpc="hsl" dir="cw">
                                      <p:cBhvr>
                                        <p:cTn id="9" dur="1000" fill="hold"/>
                                        <p:tgtEl>
                                          <p:spTgt spid="102"/>
                                        </p:tgtEl>
                                        <p:attrNameLst>
                                          <p:attrName>fillcolor</p:attrName>
                                        </p:attrNameLst>
                                      </p:cBhvr>
                                      <p:by>
                                        <p:hsl h="7200000" s="0" l="0"/>
                                      </p:by>
                                    </p:animClr>
                                    <p:animClr clrSpc="hsl" dir="cw">
                                      <p:cBhvr>
                                        <p:cTn id="10" dur="1000" fill="hold"/>
                                        <p:tgtEl>
                                          <p:spTgt spid="102"/>
                                        </p:tgtEl>
                                        <p:attrNameLst>
                                          <p:attrName>stroke.color</p:attrName>
                                        </p:attrNameLst>
                                      </p:cBhvr>
                                      <p:by>
                                        <p:hsl h="7200000" s="0" l="0"/>
                                      </p:by>
                                    </p:animClr>
                                    <p:set>
                                      <p:cBhvr>
                                        <p:cTn id="11" dur="1000" fill="hold"/>
                                        <p:tgtEl>
                                          <p:spTgt spid="102"/>
                                        </p:tgtEl>
                                        <p:attrNameLst>
                                          <p:attrName>fill.type</p:attrName>
                                        </p:attrNameLst>
                                      </p:cBhvr>
                                      <p:to>
                                        <p:strVal val="solid"/>
                                      </p:to>
                                    </p:set>
                                  </p:childTnLst>
                                </p:cTn>
                              </p:par>
                              <p:par>
                                <p:cTn id="12" presetID="7" presetClass="emph" presetSubtype="2" fill="remove" nodeType="withEffect">
                                  <p:stCondLst>
                                    <p:cond delay="0"/>
                                  </p:stCondLst>
                                  <p:childTnLst>
                                    <p:animClr clrSpc="rgb" dir="cw">
                                      <p:cBhvr>
                                        <p:cTn id="13" dur="1000" fill="hold"/>
                                        <p:tgtEl>
                                          <p:spTgt spid="72"/>
                                        </p:tgtEl>
                                        <p:attrNameLst>
                                          <p:attrName>stroke.color</p:attrName>
                                        </p:attrNameLst>
                                      </p:cBhvr>
                                      <p:to>
                                        <a:srgbClr val="FF0000"/>
                                      </p:to>
                                    </p:animClr>
                                    <p:set>
                                      <p:cBhvr>
                                        <p:cTn id="14" dur="1000" fill="hold"/>
                                        <p:tgtEl>
                                          <p:spTgt spid="72"/>
                                        </p:tgtEl>
                                        <p:attrNameLst>
                                          <p:attrName>stroke.on</p:attrName>
                                        </p:attrNameLst>
                                      </p:cBhvr>
                                      <p:to>
                                        <p:strVal val="true"/>
                                      </p:to>
                                    </p:set>
                                  </p:childTnLst>
                                </p:cTn>
                              </p:par>
                              <p:par>
                                <p:cTn id="15" presetID="1" presetClass="exit" presetSubtype="0" fill="hold" nodeType="withEffect">
                                  <p:stCondLst>
                                    <p:cond delay="1100"/>
                                  </p:stCondLst>
                                  <p:childTnLst>
                                    <p:set>
                                      <p:cBhvr>
                                        <p:cTn id="16" dur="1" fill="hold">
                                          <p:stCondLst>
                                            <p:cond delay="0"/>
                                          </p:stCondLst>
                                        </p:cTn>
                                        <p:tgtEl>
                                          <p:spTgt spid="72"/>
                                        </p:tgtEl>
                                        <p:attrNameLst>
                                          <p:attrName>style.visibility</p:attrName>
                                        </p:attrNameLst>
                                      </p:cBhvr>
                                      <p:to>
                                        <p:strVal val="hidden"/>
                                      </p:to>
                                    </p:set>
                                  </p:childTnLst>
                                </p:cTn>
                              </p:par>
                              <p:par>
                                <p:cTn id="17" presetID="1" presetClass="entr" presetSubtype="0" fill="hold" nodeType="withEffect">
                                  <p:stCondLst>
                                    <p:cond delay="1100"/>
                                  </p:stCondLst>
                                  <p:childTnLst>
                                    <p:set>
                                      <p:cBhvr>
                                        <p:cTn id="18" dur="1" fill="hold">
                                          <p:stCondLst>
                                            <p:cond delay="0"/>
                                          </p:stCondLst>
                                        </p:cTn>
                                        <p:tgtEl>
                                          <p:spTgt spid="77"/>
                                        </p:tgtEl>
                                        <p:attrNameLst>
                                          <p:attrName>style.visibility</p:attrName>
                                        </p:attrNameLst>
                                      </p:cBhvr>
                                      <p:to>
                                        <p:strVal val="visible"/>
                                      </p:to>
                                    </p:set>
                                  </p:childTnLst>
                                </p:cTn>
                              </p:par>
                              <p:par>
                                <p:cTn id="19" presetID="21" presetClass="emph" presetSubtype="0" fill="remove" grpId="1" nodeType="withEffect">
                                  <p:stCondLst>
                                    <p:cond delay="1100"/>
                                  </p:stCondLst>
                                  <p:childTnLst>
                                    <p:animClr clrSpc="hsl" dir="cw">
                                      <p:cBhvr override="childStyle">
                                        <p:cTn id="20" dur="1000" fill="hold"/>
                                        <p:tgtEl>
                                          <p:spTgt spid="102"/>
                                        </p:tgtEl>
                                        <p:attrNameLst>
                                          <p:attrName>style.color</p:attrName>
                                        </p:attrNameLst>
                                      </p:cBhvr>
                                      <p:by>
                                        <p:hsl h="7200000" s="0" l="0"/>
                                      </p:by>
                                    </p:animClr>
                                    <p:animClr clrSpc="hsl" dir="cw">
                                      <p:cBhvr>
                                        <p:cTn id="21" dur="1000" fill="hold"/>
                                        <p:tgtEl>
                                          <p:spTgt spid="102"/>
                                        </p:tgtEl>
                                        <p:attrNameLst>
                                          <p:attrName>fillcolor</p:attrName>
                                        </p:attrNameLst>
                                      </p:cBhvr>
                                      <p:by>
                                        <p:hsl h="7200000" s="0" l="0"/>
                                      </p:by>
                                    </p:animClr>
                                    <p:animClr clrSpc="hsl" dir="cw">
                                      <p:cBhvr>
                                        <p:cTn id="22" dur="1000" fill="hold"/>
                                        <p:tgtEl>
                                          <p:spTgt spid="102"/>
                                        </p:tgtEl>
                                        <p:attrNameLst>
                                          <p:attrName>stroke.color</p:attrName>
                                        </p:attrNameLst>
                                      </p:cBhvr>
                                      <p:by>
                                        <p:hsl h="7200000" s="0" l="0"/>
                                      </p:by>
                                    </p:animClr>
                                    <p:set>
                                      <p:cBhvr>
                                        <p:cTn id="23" dur="1000" fill="hold"/>
                                        <p:tgtEl>
                                          <p:spTgt spid="102"/>
                                        </p:tgtEl>
                                        <p:attrNameLst>
                                          <p:attrName>fill.type</p:attrName>
                                        </p:attrNameLst>
                                      </p:cBhvr>
                                      <p:to>
                                        <p:strVal val="solid"/>
                                      </p:to>
                                    </p:set>
                                  </p:childTnLst>
                                </p:cTn>
                              </p:par>
                              <p:par>
                                <p:cTn id="24" presetID="7" presetClass="emph" presetSubtype="2" fill="remove" nodeType="withEffect">
                                  <p:stCondLst>
                                    <p:cond delay="1100"/>
                                  </p:stCondLst>
                                  <p:childTnLst>
                                    <p:animClr clrSpc="rgb" dir="cw">
                                      <p:cBhvr>
                                        <p:cTn id="25" dur="1000" fill="hold"/>
                                        <p:tgtEl>
                                          <p:spTgt spid="77"/>
                                        </p:tgtEl>
                                        <p:attrNameLst>
                                          <p:attrName>stroke.color</p:attrName>
                                        </p:attrNameLst>
                                      </p:cBhvr>
                                      <p:to>
                                        <a:srgbClr val="FF0000"/>
                                      </p:to>
                                    </p:animClr>
                                    <p:set>
                                      <p:cBhvr>
                                        <p:cTn id="26" dur="1000" fill="hold"/>
                                        <p:tgtEl>
                                          <p:spTgt spid="77"/>
                                        </p:tgtEl>
                                        <p:attrNameLst>
                                          <p:attrName>stroke.on</p:attrName>
                                        </p:attrNameLst>
                                      </p:cBhvr>
                                      <p:to>
                                        <p:strVal val="true"/>
                                      </p:to>
                                    </p:set>
                                  </p:childTnLst>
                                </p:cTn>
                              </p:par>
                              <p:par>
                                <p:cTn id="27" presetID="1" presetClass="exit" presetSubtype="0" fill="hold" nodeType="withEffect">
                                  <p:stCondLst>
                                    <p:cond delay="2100"/>
                                  </p:stCondLst>
                                  <p:childTnLst>
                                    <p:set>
                                      <p:cBhvr>
                                        <p:cTn id="28" dur="1" fill="hold">
                                          <p:stCondLst>
                                            <p:cond delay="0"/>
                                          </p:stCondLst>
                                        </p:cTn>
                                        <p:tgtEl>
                                          <p:spTgt spid="77"/>
                                        </p:tgtEl>
                                        <p:attrNameLst>
                                          <p:attrName>style.visibility</p:attrName>
                                        </p:attrNameLst>
                                      </p:cBhvr>
                                      <p:to>
                                        <p:strVal val="hidden"/>
                                      </p:to>
                                    </p:set>
                                  </p:childTnLst>
                                </p:cTn>
                              </p:par>
                              <p:par>
                                <p:cTn id="29" presetID="1" presetClass="entr" presetSubtype="0" fill="hold" nodeType="withEffect">
                                  <p:stCondLst>
                                    <p:cond delay="2100"/>
                                  </p:stCondLst>
                                  <p:childTnLst>
                                    <p:set>
                                      <p:cBhvr>
                                        <p:cTn id="30" dur="1" fill="hold">
                                          <p:stCondLst>
                                            <p:cond delay="0"/>
                                          </p:stCondLst>
                                        </p:cTn>
                                        <p:tgtEl>
                                          <p:spTgt spid="87"/>
                                        </p:tgtEl>
                                        <p:attrNameLst>
                                          <p:attrName>style.visibility</p:attrName>
                                        </p:attrNameLst>
                                      </p:cBhvr>
                                      <p:to>
                                        <p:strVal val="visible"/>
                                      </p:to>
                                    </p:set>
                                  </p:childTnLst>
                                </p:cTn>
                              </p:par>
                              <p:par>
                                <p:cTn id="31" presetID="21" presetClass="emph" presetSubtype="0" fill="remove" grpId="2" nodeType="withEffect">
                                  <p:stCondLst>
                                    <p:cond delay="2100"/>
                                  </p:stCondLst>
                                  <p:childTnLst>
                                    <p:animClr clrSpc="hsl" dir="cw">
                                      <p:cBhvr override="childStyle">
                                        <p:cTn id="32" dur="1000" fill="hold"/>
                                        <p:tgtEl>
                                          <p:spTgt spid="102"/>
                                        </p:tgtEl>
                                        <p:attrNameLst>
                                          <p:attrName>style.color</p:attrName>
                                        </p:attrNameLst>
                                      </p:cBhvr>
                                      <p:by>
                                        <p:hsl h="7200000" s="0" l="0"/>
                                      </p:by>
                                    </p:animClr>
                                    <p:animClr clrSpc="hsl" dir="cw">
                                      <p:cBhvr>
                                        <p:cTn id="33" dur="1000" fill="hold"/>
                                        <p:tgtEl>
                                          <p:spTgt spid="102"/>
                                        </p:tgtEl>
                                        <p:attrNameLst>
                                          <p:attrName>fillcolor</p:attrName>
                                        </p:attrNameLst>
                                      </p:cBhvr>
                                      <p:by>
                                        <p:hsl h="7200000" s="0" l="0"/>
                                      </p:by>
                                    </p:animClr>
                                    <p:animClr clrSpc="hsl" dir="cw">
                                      <p:cBhvr>
                                        <p:cTn id="34" dur="1000" fill="hold"/>
                                        <p:tgtEl>
                                          <p:spTgt spid="102"/>
                                        </p:tgtEl>
                                        <p:attrNameLst>
                                          <p:attrName>stroke.color</p:attrName>
                                        </p:attrNameLst>
                                      </p:cBhvr>
                                      <p:by>
                                        <p:hsl h="7200000" s="0" l="0"/>
                                      </p:by>
                                    </p:animClr>
                                    <p:set>
                                      <p:cBhvr>
                                        <p:cTn id="35" dur="1000" fill="hold"/>
                                        <p:tgtEl>
                                          <p:spTgt spid="102"/>
                                        </p:tgtEl>
                                        <p:attrNameLst>
                                          <p:attrName>fill.type</p:attrName>
                                        </p:attrNameLst>
                                      </p:cBhvr>
                                      <p:to>
                                        <p:strVal val="solid"/>
                                      </p:to>
                                    </p:set>
                                  </p:childTnLst>
                                </p:cTn>
                              </p:par>
                              <p:par>
                                <p:cTn id="36" presetID="7" presetClass="emph" presetSubtype="2" fill="remove" nodeType="withEffect">
                                  <p:stCondLst>
                                    <p:cond delay="2100"/>
                                  </p:stCondLst>
                                  <p:childTnLst>
                                    <p:animClr clrSpc="rgb" dir="cw">
                                      <p:cBhvr>
                                        <p:cTn id="37" dur="1000" fill="hold"/>
                                        <p:tgtEl>
                                          <p:spTgt spid="87"/>
                                        </p:tgtEl>
                                        <p:attrNameLst>
                                          <p:attrName>stroke.color</p:attrName>
                                        </p:attrNameLst>
                                      </p:cBhvr>
                                      <p:to>
                                        <a:srgbClr val="FF0000"/>
                                      </p:to>
                                    </p:animClr>
                                    <p:set>
                                      <p:cBhvr>
                                        <p:cTn id="38" dur="1000" fill="hold"/>
                                        <p:tgtEl>
                                          <p:spTgt spid="87"/>
                                        </p:tgtEl>
                                        <p:attrNameLst>
                                          <p:attrName>stroke.on</p:attrName>
                                        </p:attrNameLst>
                                      </p:cBhvr>
                                      <p:to>
                                        <p:strVal val="true"/>
                                      </p:to>
                                    </p:set>
                                  </p:childTnLst>
                                </p:cTn>
                              </p:par>
                              <p:par>
                                <p:cTn id="39" presetID="1" presetClass="exit" presetSubtype="0" fill="hold" nodeType="withEffect">
                                  <p:stCondLst>
                                    <p:cond delay="3100"/>
                                  </p:stCondLst>
                                  <p:childTnLst>
                                    <p:set>
                                      <p:cBhvr>
                                        <p:cTn id="40" dur="1" fill="hold">
                                          <p:stCondLst>
                                            <p:cond delay="0"/>
                                          </p:stCondLst>
                                        </p:cTn>
                                        <p:tgtEl>
                                          <p:spTgt spid="87"/>
                                        </p:tgtEl>
                                        <p:attrNameLst>
                                          <p:attrName>style.visibility</p:attrName>
                                        </p:attrNameLst>
                                      </p:cBhvr>
                                      <p:to>
                                        <p:strVal val="hidden"/>
                                      </p:to>
                                    </p:set>
                                  </p:childTnLst>
                                </p:cTn>
                              </p:par>
                              <p:par>
                                <p:cTn id="41" presetID="1" presetClass="entr" presetSubtype="0" fill="hold" nodeType="withEffect">
                                  <p:stCondLst>
                                    <p:cond delay="3100"/>
                                  </p:stCondLst>
                                  <p:childTnLst>
                                    <p:set>
                                      <p:cBhvr>
                                        <p:cTn id="42" dur="1" fill="hold">
                                          <p:stCondLst>
                                            <p:cond delay="0"/>
                                          </p:stCondLst>
                                        </p:cTn>
                                        <p:tgtEl>
                                          <p:spTgt spid="88"/>
                                        </p:tgtEl>
                                        <p:attrNameLst>
                                          <p:attrName>style.visibility</p:attrName>
                                        </p:attrNameLst>
                                      </p:cBhvr>
                                      <p:to>
                                        <p:strVal val="visible"/>
                                      </p:to>
                                    </p:set>
                                  </p:childTnLst>
                                </p:cTn>
                              </p:par>
                              <p:par>
                                <p:cTn id="43" presetID="21" presetClass="emph" presetSubtype="0" fill="remove" grpId="3" nodeType="withEffect">
                                  <p:stCondLst>
                                    <p:cond delay="3100"/>
                                  </p:stCondLst>
                                  <p:childTnLst>
                                    <p:animClr clrSpc="hsl" dir="cw">
                                      <p:cBhvr override="childStyle">
                                        <p:cTn id="44" dur="1000" fill="hold"/>
                                        <p:tgtEl>
                                          <p:spTgt spid="102"/>
                                        </p:tgtEl>
                                        <p:attrNameLst>
                                          <p:attrName>style.color</p:attrName>
                                        </p:attrNameLst>
                                      </p:cBhvr>
                                      <p:by>
                                        <p:hsl h="7200000" s="0" l="0"/>
                                      </p:by>
                                    </p:animClr>
                                    <p:animClr clrSpc="hsl" dir="cw">
                                      <p:cBhvr>
                                        <p:cTn id="45" dur="1000" fill="hold"/>
                                        <p:tgtEl>
                                          <p:spTgt spid="102"/>
                                        </p:tgtEl>
                                        <p:attrNameLst>
                                          <p:attrName>fillcolor</p:attrName>
                                        </p:attrNameLst>
                                      </p:cBhvr>
                                      <p:by>
                                        <p:hsl h="7200000" s="0" l="0"/>
                                      </p:by>
                                    </p:animClr>
                                    <p:animClr clrSpc="hsl" dir="cw">
                                      <p:cBhvr>
                                        <p:cTn id="46" dur="1000" fill="hold"/>
                                        <p:tgtEl>
                                          <p:spTgt spid="102"/>
                                        </p:tgtEl>
                                        <p:attrNameLst>
                                          <p:attrName>stroke.color</p:attrName>
                                        </p:attrNameLst>
                                      </p:cBhvr>
                                      <p:by>
                                        <p:hsl h="7200000" s="0" l="0"/>
                                      </p:by>
                                    </p:animClr>
                                    <p:set>
                                      <p:cBhvr>
                                        <p:cTn id="47" dur="1000" fill="hold"/>
                                        <p:tgtEl>
                                          <p:spTgt spid="102"/>
                                        </p:tgtEl>
                                        <p:attrNameLst>
                                          <p:attrName>fill.type</p:attrName>
                                        </p:attrNameLst>
                                      </p:cBhvr>
                                      <p:to>
                                        <p:strVal val="solid"/>
                                      </p:to>
                                    </p:set>
                                  </p:childTnLst>
                                </p:cTn>
                              </p:par>
                              <p:par>
                                <p:cTn id="48" presetID="7" presetClass="emph" presetSubtype="2" fill="remove" nodeType="withEffect">
                                  <p:stCondLst>
                                    <p:cond delay="3100"/>
                                  </p:stCondLst>
                                  <p:childTnLst>
                                    <p:animClr clrSpc="rgb" dir="cw">
                                      <p:cBhvr>
                                        <p:cTn id="49" dur="1000" fill="hold"/>
                                        <p:tgtEl>
                                          <p:spTgt spid="88"/>
                                        </p:tgtEl>
                                        <p:attrNameLst>
                                          <p:attrName>stroke.color</p:attrName>
                                        </p:attrNameLst>
                                      </p:cBhvr>
                                      <p:to>
                                        <a:srgbClr val="FF0000"/>
                                      </p:to>
                                    </p:animClr>
                                    <p:set>
                                      <p:cBhvr>
                                        <p:cTn id="50" dur="1000" fill="hold"/>
                                        <p:tgtEl>
                                          <p:spTgt spid="88"/>
                                        </p:tgtEl>
                                        <p:attrNameLst>
                                          <p:attrName>stroke.on</p:attrName>
                                        </p:attrNameLst>
                                      </p:cBhvr>
                                      <p:to>
                                        <p:strVal val="true"/>
                                      </p:to>
                                    </p:set>
                                  </p:childTnLst>
                                </p:cTn>
                              </p:par>
                              <p:par>
                                <p:cTn id="51" presetID="1" presetClass="exit" presetSubtype="0" fill="hold" nodeType="withEffect">
                                  <p:stCondLst>
                                    <p:cond delay="4100"/>
                                  </p:stCondLst>
                                  <p:childTnLst>
                                    <p:set>
                                      <p:cBhvr>
                                        <p:cTn id="52" dur="1" fill="hold">
                                          <p:stCondLst>
                                            <p:cond delay="0"/>
                                          </p:stCondLst>
                                        </p:cTn>
                                        <p:tgtEl>
                                          <p:spTgt spid="88"/>
                                        </p:tgtEl>
                                        <p:attrNameLst>
                                          <p:attrName>style.visibility</p:attrName>
                                        </p:attrNameLst>
                                      </p:cBhvr>
                                      <p:to>
                                        <p:strVal val="hidden"/>
                                      </p:to>
                                    </p:set>
                                  </p:childTnLst>
                                </p:cTn>
                              </p:par>
                              <p:par>
                                <p:cTn id="53" presetID="1" presetClass="entr" presetSubtype="0" fill="hold" nodeType="withEffect">
                                  <p:stCondLst>
                                    <p:cond delay="4100"/>
                                  </p:stCondLst>
                                  <p:childTnLst>
                                    <p:set>
                                      <p:cBhvr>
                                        <p:cTn id="54" dur="1" fill="hold">
                                          <p:stCondLst>
                                            <p:cond delay="0"/>
                                          </p:stCondLst>
                                        </p:cTn>
                                        <p:tgtEl>
                                          <p:spTgt spid="91"/>
                                        </p:tgtEl>
                                        <p:attrNameLst>
                                          <p:attrName>style.visibility</p:attrName>
                                        </p:attrNameLst>
                                      </p:cBhvr>
                                      <p:to>
                                        <p:strVal val="visible"/>
                                      </p:to>
                                    </p:set>
                                  </p:childTnLst>
                                </p:cTn>
                              </p:par>
                              <p:par>
                                <p:cTn id="55" presetID="21" presetClass="emph" presetSubtype="0" fill="remove" grpId="0" nodeType="withEffect">
                                  <p:stCondLst>
                                    <p:cond delay="4100"/>
                                  </p:stCondLst>
                                  <p:childTnLst>
                                    <p:animClr clrSpc="hsl" dir="cw">
                                      <p:cBhvr override="childStyle">
                                        <p:cTn id="56" dur="1000" fill="hold"/>
                                        <p:tgtEl>
                                          <p:spTgt spid="107"/>
                                        </p:tgtEl>
                                        <p:attrNameLst>
                                          <p:attrName>style.color</p:attrName>
                                        </p:attrNameLst>
                                      </p:cBhvr>
                                      <p:by>
                                        <p:hsl h="7200000" s="0" l="0"/>
                                      </p:by>
                                    </p:animClr>
                                    <p:animClr clrSpc="hsl" dir="cw">
                                      <p:cBhvr>
                                        <p:cTn id="57" dur="1000" fill="hold"/>
                                        <p:tgtEl>
                                          <p:spTgt spid="107"/>
                                        </p:tgtEl>
                                        <p:attrNameLst>
                                          <p:attrName>fillcolor</p:attrName>
                                        </p:attrNameLst>
                                      </p:cBhvr>
                                      <p:by>
                                        <p:hsl h="7200000" s="0" l="0"/>
                                      </p:by>
                                    </p:animClr>
                                    <p:animClr clrSpc="hsl" dir="cw">
                                      <p:cBhvr>
                                        <p:cTn id="58" dur="1000" fill="hold"/>
                                        <p:tgtEl>
                                          <p:spTgt spid="107"/>
                                        </p:tgtEl>
                                        <p:attrNameLst>
                                          <p:attrName>stroke.color</p:attrName>
                                        </p:attrNameLst>
                                      </p:cBhvr>
                                      <p:by>
                                        <p:hsl h="7200000" s="0" l="0"/>
                                      </p:by>
                                    </p:animClr>
                                    <p:set>
                                      <p:cBhvr>
                                        <p:cTn id="59" dur="1000" fill="hold"/>
                                        <p:tgtEl>
                                          <p:spTgt spid="107"/>
                                        </p:tgtEl>
                                        <p:attrNameLst>
                                          <p:attrName>fill.type</p:attrName>
                                        </p:attrNameLst>
                                      </p:cBhvr>
                                      <p:to>
                                        <p:strVal val="solid"/>
                                      </p:to>
                                    </p:set>
                                  </p:childTnLst>
                                </p:cTn>
                              </p:par>
                              <p:par>
                                <p:cTn id="60" presetID="7" presetClass="emph" presetSubtype="2" fill="remove" nodeType="withEffect">
                                  <p:stCondLst>
                                    <p:cond delay="4100"/>
                                  </p:stCondLst>
                                  <p:childTnLst>
                                    <p:animClr clrSpc="rgb" dir="cw">
                                      <p:cBhvr>
                                        <p:cTn id="61" dur="1000" fill="hold"/>
                                        <p:tgtEl>
                                          <p:spTgt spid="91"/>
                                        </p:tgtEl>
                                        <p:attrNameLst>
                                          <p:attrName>stroke.color</p:attrName>
                                        </p:attrNameLst>
                                      </p:cBhvr>
                                      <p:to>
                                        <a:srgbClr val="FF0000"/>
                                      </p:to>
                                    </p:animClr>
                                    <p:set>
                                      <p:cBhvr>
                                        <p:cTn id="62" dur="1000" fill="hold"/>
                                        <p:tgtEl>
                                          <p:spTgt spid="91"/>
                                        </p:tgtEl>
                                        <p:attrNameLst>
                                          <p:attrName>stroke.on</p:attrName>
                                        </p:attrNameLst>
                                      </p:cBhvr>
                                      <p:to>
                                        <p:strVal val="true"/>
                                      </p:to>
                                    </p:set>
                                  </p:childTnLst>
                                </p:cTn>
                              </p:par>
                              <p:par>
                                <p:cTn id="63" presetID="1" presetClass="exit" presetSubtype="0" fill="hold" nodeType="withEffect">
                                  <p:stCondLst>
                                    <p:cond delay="5100"/>
                                  </p:stCondLst>
                                  <p:childTnLst>
                                    <p:set>
                                      <p:cBhvr>
                                        <p:cTn id="64"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10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HOW SCATTERED / CLUSTERED?</a:t>
            </a:r>
            <a:endParaRPr lang="de-DE" dirty="0"/>
          </a:p>
        </p:txBody>
      </p:sp>
      <p:sp>
        <p:nvSpPr>
          <p:cNvPr id="3" name="Inhaltsplatzhalter 2"/>
          <p:cNvSpPr>
            <a:spLocks noGrp="1"/>
          </p:cNvSpPr>
          <p:nvPr>
            <p:ph idx="1"/>
          </p:nvPr>
        </p:nvSpPr>
        <p:spPr>
          <a:effectLst>
            <a:outerShdw blurRad="50800" dist="38100" dir="18900000" algn="bl" rotWithShape="0">
              <a:prstClr val="black">
                <a:alpha val="40000"/>
              </a:prstClr>
            </a:outerShdw>
          </a:effectLst>
        </p:spPr>
        <p:txBody>
          <a:bodyPr anchor="ctr">
            <a:normAutofit/>
          </a:bodyPr>
          <a:lstStyle/>
          <a:p>
            <a:pPr marL="137160" indent="0" algn="ctr">
              <a:lnSpc>
                <a:spcPct val="200000"/>
              </a:lnSpc>
              <a:buNone/>
            </a:pPr>
            <a:r>
              <a:rPr lang="en-US" sz="4000" dirty="0" smtClean="0"/>
              <a:t>Demo!</a:t>
            </a:r>
          </a:p>
        </p:txBody>
      </p:sp>
      <p:sp>
        <p:nvSpPr>
          <p:cNvPr id="4" name="Textfeld 3"/>
          <p:cNvSpPr txBox="1"/>
          <p:nvPr/>
        </p:nvSpPr>
        <p:spPr>
          <a:xfrm>
            <a:off x="2771800" y="5877272"/>
            <a:ext cx="5832648" cy="369332"/>
          </a:xfrm>
          <a:prstGeom prst="rect">
            <a:avLst/>
          </a:prstGeom>
          <a:noFill/>
          <a:ln>
            <a:solidFill>
              <a:srgbClr val="FFFF00"/>
            </a:solidFill>
          </a:ln>
        </p:spPr>
        <p:txBody>
          <a:bodyPr wrap="square" rtlCol="0">
            <a:spAutoFit/>
          </a:bodyPr>
          <a:lstStyle/>
          <a:p>
            <a:pPr algn="ctr"/>
            <a:r>
              <a:rPr lang="en-US" dirty="0" err="1" smtClean="0"/>
              <a:t>optimizer_basics_inter_table_clustering_testcase.sql</a:t>
            </a:r>
            <a:endParaRPr lang="en-US" dirty="0"/>
          </a:p>
        </p:txBody>
      </p:sp>
    </p:spTree>
    <p:extLst>
      <p:ext uri="{BB962C8B-B14F-4D97-AF65-F5344CB8AC3E}">
        <p14:creationId xmlns:p14="http://schemas.microsoft.com/office/powerpoint/2010/main" val="628955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CACHING</a:t>
            </a:r>
            <a:endParaRPr lang="de-DE" dirty="0"/>
          </a:p>
        </p:txBody>
      </p:sp>
      <p:sp>
        <p:nvSpPr>
          <p:cNvPr id="3" name="Inhaltsplatzhalter 2"/>
          <p:cNvSpPr>
            <a:spLocks noGrp="1"/>
          </p:cNvSpPr>
          <p:nvPr>
            <p:ph idx="1"/>
          </p:nvPr>
        </p:nvSpPr>
        <p:spPr/>
        <p:txBody>
          <a:bodyPr>
            <a:noAutofit/>
          </a:bodyPr>
          <a:lstStyle/>
          <a:p>
            <a:r>
              <a:rPr lang="en-US" dirty="0" smtClean="0"/>
              <a:t>The optimizer’s model by default doesn’t consider caching of data</a:t>
            </a:r>
            <a:br>
              <a:rPr lang="en-US" dirty="0" smtClean="0"/>
            </a:br>
            <a:endParaRPr lang="en-US" dirty="0" smtClean="0"/>
          </a:p>
          <a:p>
            <a:r>
              <a:rPr lang="en-US" dirty="0" smtClean="0"/>
              <a:t>Every I/O is assumed to be </a:t>
            </a:r>
            <a:r>
              <a:rPr lang="en-US" dirty="0">
                <a:ln>
                  <a:solidFill>
                    <a:srgbClr val="92D050"/>
                  </a:solidFill>
                </a:ln>
              </a:rPr>
              <a:t>physical I/O</a:t>
            </a:r>
            <a:r>
              <a:rPr lang="en-US" dirty="0" smtClean="0"/>
              <a:t/>
            </a:r>
            <a:br>
              <a:rPr lang="en-US" dirty="0" smtClean="0"/>
            </a:br>
            <a:endParaRPr lang="en-US" dirty="0" smtClean="0"/>
          </a:p>
          <a:p>
            <a:r>
              <a:rPr lang="en-US" dirty="0" smtClean="0"/>
              <a:t>But there is a huge difference between </a:t>
            </a:r>
            <a:r>
              <a:rPr lang="en-US" dirty="0">
                <a:ln>
                  <a:solidFill>
                    <a:srgbClr val="92D050"/>
                  </a:solidFill>
                </a:ln>
              </a:rPr>
              <a:t>logical I/O</a:t>
            </a:r>
            <a:r>
              <a:rPr lang="en-US" dirty="0" smtClean="0"/>
              <a:t> (measured in microseconds) and </a:t>
            </a:r>
            <a:r>
              <a:rPr lang="en-US" dirty="0">
                <a:ln>
                  <a:solidFill>
                    <a:srgbClr val="92D050"/>
                  </a:solidFill>
                </a:ln>
              </a:rPr>
              <a:t>physical I/O</a:t>
            </a:r>
            <a:r>
              <a:rPr lang="en-US" dirty="0" smtClean="0"/>
              <a:t> (measured in milliseconds)</a:t>
            </a:r>
          </a:p>
        </p:txBody>
      </p:sp>
    </p:spTree>
    <p:extLst>
      <p:ext uri="{BB962C8B-B14F-4D97-AF65-F5344CB8AC3E}">
        <p14:creationId xmlns:p14="http://schemas.microsoft.com/office/powerpoint/2010/main" val="349832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OPTIMIZER BASICS</a:t>
            </a:r>
            <a:endParaRPr lang="de-DE" dirty="0"/>
          </a:p>
        </p:txBody>
      </p:sp>
      <p:sp>
        <p:nvSpPr>
          <p:cNvPr id="3" name="Inhaltsplatzhalter 2"/>
          <p:cNvSpPr>
            <a:spLocks noGrp="1"/>
          </p:cNvSpPr>
          <p:nvPr>
            <p:ph idx="1"/>
          </p:nvPr>
        </p:nvSpPr>
        <p:spPr/>
        <p:txBody>
          <a:bodyPr>
            <a:noAutofit/>
          </a:bodyPr>
          <a:lstStyle/>
          <a:p>
            <a:r>
              <a:rPr lang="en-US" dirty="0" smtClean="0"/>
              <a:t>Three main questions you should ask when looking for an efficient execution plan:</a:t>
            </a:r>
          </a:p>
          <a:p>
            <a:pPr lvl="1">
              <a:lnSpc>
                <a:spcPct val="250000"/>
              </a:lnSpc>
            </a:pPr>
            <a:r>
              <a:rPr lang="en-US" dirty="0" smtClean="0"/>
              <a:t>How much data? How many rows / volume?</a:t>
            </a:r>
          </a:p>
          <a:p>
            <a:pPr lvl="1">
              <a:lnSpc>
                <a:spcPct val="250000"/>
              </a:lnSpc>
            </a:pPr>
            <a:r>
              <a:rPr lang="en-US" dirty="0" smtClean="0"/>
              <a:t>How scattered / clustered is the data?</a:t>
            </a:r>
          </a:p>
          <a:p>
            <a:pPr lvl="1">
              <a:lnSpc>
                <a:spcPct val="250000"/>
              </a:lnSpc>
            </a:pPr>
            <a:r>
              <a:rPr lang="en-US" dirty="0" smtClean="0"/>
              <a:t>Caching?</a:t>
            </a:r>
          </a:p>
          <a:p>
            <a:pPr marL="585216" lvl="1" indent="0">
              <a:lnSpc>
                <a:spcPct val="250000"/>
              </a:lnSpc>
              <a:buNone/>
            </a:pPr>
            <a:r>
              <a:rPr lang="en-US" dirty="0" smtClean="0"/>
              <a:t>=&gt; Know your data!</a:t>
            </a:r>
          </a:p>
        </p:txBody>
      </p:sp>
    </p:spTree>
    <p:extLst>
      <p:ext uri="{BB962C8B-B14F-4D97-AF65-F5344CB8AC3E}">
        <p14:creationId xmlns:p14="http://schemas.microsoft.com/office/powerpoint/2010/main" val="978615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CACHING</a:t>
            </a:r>
            <a:endParaRPr lang="de-DE" dirty="0"/>
          </a:p>
        </p:txBody>
      </p:sp>
      <p:sp>
        <p:nvSpPr>
          <p:cNvPr id="3" name="Inhaltsplatzhalter 2"/>
          <p:cNvSpPr>
            <a:spLocks noGrp="1"/>
          </p:cNvSpPr>
          <p:nvPr>
            <p:ph idx="1"/>
          </p:nvPr>
        </p:nvSpPr>
        <p:spPr/>
        <p:txBody>
          <a:bodyPr>
            <a:noAutofit/>
          </a:bodyPr>
          <a:lstStyle/>
          <a:p>
            <a:r>
              <a:rPr lang="en-US" dirty="0" smtClean="0"/>
              <a:t>You might have knowledge of particular application data that is </a:t>
            </a:r>
            <a:r>
              <a:rPr lang="en-US" dirty="0">
                <a:ln>
                  <a:solidFill>
                    <a:srgbClr val="92D050"/>
                  </a:solidFill>
                </a:ln>
              </a:rPr>
              <a:t>“hot” </a:t>
            </a:r>
            <a:r>
              <a:rPr lang="en-US" dirty="0" smtClean="0"/>
              <a:t>and usually stays in the Buffer Cache</a:t>
            </a:r>
            <a:br>
              <a:rPr lang="en-US" dirty="0" smtClean="0"/>
            </a:br>
            <a:endParaRPr lang="en-US" dirty="0" smtClean="0"/>
          </a:p>
          <a:p>
            <a:r>
              <a:rPr lang="en-US" dirty="0" smtClean="0"/>
              <a:t>Therefore certain queries against this “hot” data can be </a:t>
            </a:r>
            <a:r>
              <a:rPr lang="en-US" dirty="0">
                <a:ln>
                  <a:solidFill>
                    <a:srgbClr val="92D050"/>
                  </a:solidFill>
                </a:ln>
              </a:rPr>
              <a:t>designed</a:t>
            </a:r>
            <a:r>
              <a:rPr lang="en-US" dirty="0" smtClean="0"/>
              <a:t> based on that </a:t>
            </a:r>
            <a:r>
              <a:rPr lang="en-US" dirty="0">
                <a:ln>
                  <a:solidFill>
                    <a:srgbClr val="92D050"/>
                  </a:solidFill>
                </a:ln>
              </a:rPr>
              <a:t>knowledge</a:t>
            </a:r>
            <a:br>
              <a:rPr lang="en-US" dirty="0">
                <a:ln>
                  <a:solidFill>
                    <a:srgbClr val="92D050"/>
                  </a:solidFill>
                </a:ln>
              </a:rPr>
            </a:br>
            <a:endParaRPr lang="en-US" dirty="0">
              <a:ln>
                <a:solidFill>
                  <a:srgbClr val="92D050"/>
                </a:solidFill>
              </a:ln>
            </a:endParaRPr>
          </a:p>
          <a:p>
            <a:r>
              <a:rPr lang="en-US" dirty="0" smtClean="0"/>
              <a:t>The optimizer doesn’t know about this. You may need to </a:t>
            </a:r>
            <a:r>
              <a:rPr lang="en-US" dirty="0">
                <a:ln>
                  <a:solidFill>
                    <a:srgbClr val="92D050"/>
                  </a:solidFill>
                </a:ln>
              </a:rPr>
              <a:t>influence</a:t>
            </a:r>
            <a:r>
              <a:rPr lang="en-US" dirty="0" smtClean="0"/>
              <a:t> the optimizer’s decisions</a:t>
            </a:r>
          </a:p>
        </p:txBody>
      </p:sp>
    </p:spTree>
    <p:extLst>
      <p:ext uri="{BB962C8B-B14F-4D97-AF65-F5344CB8AC3E}">
        <p14:creationId xmlns:p14="http://schemas.microsoft.com/office/powerpoint/2010/main" val="3218386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CACHING</a:t>
            </a:r>
            <a:endParaRPr lang="de-DE" dirty="0"/>
          </a:p>
        </p:txBody>
      </p:sp>
      <p:sp>
        <p:nvSpPr>
          <p:cNvPr id="3" name="Inhaltsplatzhalter 2"/>
          <p:cNvSpPr>
            <a:spLocks noGrp="1"/>
          </p:cNvSpPr>
          <p:nvPr>
            <p:ph idx="1"/>
          </p:nvPr>
        </p:nvSpPr>
        <p:spPr/>
        <p:txBody>
          <a:bodyPr>
            <a:noAutofit/>
          </a:bodyPr>
          <a:lstStyle/>
          <a:p>
            <a:r>
              <a:rPr lang="en-US" dirty="0" smtClean="0"/>
              <a:t>Oracle obviously played with the idea of introducing an </a:t>
            </a:r>
            <a:r>
              <a:rPr lang="en-US" dirty="0">
                <a:ln>
                  <a:solidFill>
                    <a:srgbClr val="92D050"/>
                  </a:solidFill>
                </a:ln>
              </a:rPr>
              <a:t>per object </a:t>
            </a:r>
            <a:r>
              <a:rPr lang="en-US" dirty="0" smtClean="0"/>
              <a:t>caching component into the cost calculation in 9i and 10g</a:t>
            </a:r>
            <a:br>
              <a:rPr lang="en-US" dirty="0" smtClean="0"/>
            </a:br>
            <a:endParaRPr lang="en-US" dirty="0" smtClean="0"/>
          </a:p>
          <a:p>
            <a:r>
              <a:rPr lang="en-US" dirty="0" smtClean="0"/>
              <a:t>You can see this from the undocumented parameters </a:t>
            </a:r>
            <a:r>
              <a:rPr lang="en-US" dirty="0" smtClean="0">
                <a:ln>
                  <a:solidFill>
                    <a:srgbClr val="92D050"/>
                  </a:solidFill>
                </a:ln>
              </a:rPr>
              <a:t>_</a:t>
            </a:r>
            <a:r>
              <a:rPr lang="en-US" dirty="0" err="1" smtClean="0">
                <a:ln>
                  <a:solidFill>
                    <a:srgbClr val="92D050"/>
                  </a:solidFill>
                </a:ln>
              </a:rPr>
              <a:t>optimizer_cache_stats</a:t>
            </a:r>
            <a:r>
              <a:rPr lang="en-US" dirty="0" smtClean="0"/>
              <a:t> and </a:t>
            </a:r>
            <a:r>
              <a:rPr lang="en-US" dirty="0" smtClean="0">
                <a:ln>
                  <a:solidFill>
                    <a:srgbClr val="92D050"/>
                  </a:solidFill>
                </a:ln>
              </a:rPr>
              <a:t>_</a:t>
            </a:r>
            <a:r>
              <a:rPr lang="en-US" dirty="0" err="1" smtClean="0">
                <a:ln>
                  <a:solidFill>
                    <a:srgbClr val="92D050"/>
                  </a:solidFill>
                </a:ln>
              </a:rPr>
              <a:t>cache_stats_monitor</a:t>
            </a:r>
            <a:r>
              <a:rPr lang="en-US" dirty="0" smtClean="0"/>
              <a:t> as well as the columns </a:t>
            </a:r>
            <a:r>
              <a:rPr lang="en-US" dirty="0" smtClean="0">
                <a:ln>
                  <a:solidFill>
                    <a:srgbClr val="92D050"/>
                  </a:solidFill>
                </a:ln>
              </a:rPr>
              <a:t>AVG_CACHED_BLOCKS</a:t>
            </a:r>
            <a:r>
              <a:rPr lang="en-US" dirty="0" smtClean="0"/>
              <a:t> and </a:t>
            </a:r>
            <a:r>
              <a:rPr lang="en-US" dirty="0" smtClean="0">
                <a:ln>
                  <a:solidFill>
                    <a:srgbClr val="92D050"/>
                  </a:solidFill>
                </a:ln>
              </a:rPr>
              <a:t>AVG_CACHE_HIT_RATIO</a:t>
            </a:r>
            <a:r>
              <a:rPr lang="en-US" dirty="0" smtClean="0"/>
              <a:t> in the data dictionary</a:t>
            </a:r>
          </a:p>
        </p:txBody>
      </p:sp>
    </p:spTree>
    <p:extLst>
      <p:ext uri="{BB962C8B-B14F-4D97-AF65-F5344CB8AC3E}">
        <p14:creationId xmlns:p14="http://schemas.microsoft.com/office/powerpoint/2010/main" val="206859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CACHING</a:t>
            </a:r>
            <a:endParaRPr lang="de-DE" dirty="0"/>
          </a:p>
        </p:txBody>
      </p:sp>
      <p:sp>
        <p:nvSpPr>
          <p:cNvPr id="3" name="Inhaltsplatzhalter 2"/>
          <p:cNvSpPr>
            <a:spLocks noGrp="1"/>
          </p:cNvSpPr>
          <p:nvPr>
            <p:ph idx="1"/>
          </p:nvPr>
        </p:nvSpPr>
        <p:spPr/>
        <p:txBody>
          <a:bodyPr>
            <a:noAutofit/>
          </a:bodyPr>
          <a:lstStyle/>
          <a:p>
            <a:r>
              <a:rPr lang="en-US" dirty="0" smtClean="0"/>
              <a:t>It is important to point out that even </a:t>
            </a:r>
            <a:r>
              <a:rPr lang="en-US" dirty="0">
                <a:ln>
                  <a:solidFill>
                    <a:srgbClr val="92D050"/>
                  </a:solidFill>
                </a:ln>
              </a:rPr>
              <a:t>logical I/O</a:t>
            </a:r>
            <a:r>
              <a:rPr lang="en-US" dirty="0" smtClean="0"/>
              <a:t> is not “free”</a:t>
            </a:r>
            <a:br>
              <a:rPr lang="en-US" dirty="0" smtClean="0"/>
            </a:br>
            <a:endParaRPr lang="en-US" dirty="0" smtClean="0"/>
          </a:p>
          <a:p>
            <a:r>
              <a:rPr lang="en-US" dirty="0" smtClean="0"/>
              <a:t>So even by putting all objects entirely in the Buffer </a:t>
            </a:r>
            <a:r>
              <a:rPr lang="en-US" dirty="0"/>
              <a:t>C</a:t>
            </a:r>
            <a:r>
              <a:rPr lang="en-US" dirty="0" smtClean="0"/>
              <a:t>ache </a:t>
            </a:r>
            <a:r>
              <a:rPr lang="en-US" dirty="0">
                <a:ln>
                  <a:solidFill>
                    <a:srgbClr val="92D050"/>
                  </a:solidFill>
                </a:ln>
              </a:rPr>
              <a:t>inefficient</a:t>
            </a:r>
            <a:r>
              <a:rPr lang="en-US" dirty="0" smtClean="0"/>
              <a:t> execution plans may still lead to poor performance</a:t>
            </a:r>
            <a:br>
              <a:rPr lang="en-US" dirty="0" smtClean="0"/>
            </a:br>
            <a:endParaRPr lang="en-US" dirty="0" smtClean="0"/>
          </a:p>
          <a:p>
            <a:r>
              <a:rPr lang="en-US" dirty="0">
                <a:ln>
                  <a:solidFill>
                    <a:srgbClr val="92D050"/>
                  </a:solidFill>
                </a:ln>
              </a:rPr>
              <a:t>Excessive</a:t>
            </a:r>
            <a:r>
              <a:rPr lang="en-US" dirty="0" smtClean="0"/>
              <a:t> </a:t>
            </a:r>
            <a:r>
              <a:rPr lang="en-US" dirty="0"/>
              <a:t>logical I/O, in particular on “hot blocks”, can lead to </a:t>
            </a:r>
            <a:r>
              <a:rPr lang="en-US" dirty="0">
                <a:ln>
                  <a:solidFill>
                    <a:srgbClr val="92D050"/>
                  </a:solidFill>
                </a:ln>
              </a:rPr>
              <a:t>latch contention </a:t>
            </a:r>
            <a:r>
              <a:rPr lang="en-US" dirty="0"/>
              <a:t>and </a:t>
            </a:r>
            <a:r>
              <a:rPr lang="en-US" dirty="0">
                <a:ln>
                  <a:solidFill>
                    <a:srgbClr val="92D050"/>
                  </a:solidFill>
                </a:ln>
              </a:rPr>
              <a:t>CPU </a:t>
            </a:r>
            <a:r>
              <a:rPr lang="en-US" dirty="0" smtClean="0">
                <a:ln>
                  <a:solidFill>
                    <a:srgbClr val="92D050"/>
                  </a:solidFill>
                </a:ln>
              </a:rPr>
              <a:t>starvation</a:t>
            </a:r>
            <a:endParaRPr lang="en-US" dirty="0">
              <a:ln>
                <a:solidFill>
                  <a:srgbClr val="92D050"/>
                </a:solidFill>
              </a:ln>
            </a:endParaRPr>
          </a:p>
        </p:txBody>
      </p:sp>
    </p:spTree>
    <p:extLst>
      <p:ext uri="{BB962C8B-B14F-4D97-AF65-F5344CB8AC3E}">
        <p14:creationId xmlns:p14="http://schemas.microsoft.com/office/powerpoint/2010/main" val="2241599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SUMMARY</a:t>
            </a:r>
            <a:endParaRPr lang="de-DE" dirty="0"/>
          </a:p>
        </p:txBody>
      </p:sp>
      <p:sp>
        <p:nvSpPr>
          <p:cNvPr id="3" name="Inhaltsplatzhalter 2"/>
          <p:cNvSpPr>
            <a:spLocks noGrp="1"/>
          </p:cNvSpPr>
          <p:nvPr>
            <p:ph idx="1"/>
          </p:nvPr>
        </p:nvSpPr>
        <p:spPr/>
        <p:txBody>
          <a:bodyPr>
            <a:noAutofit/>
          </a:bodyPr>
          <a:lstStyle/>
          <a:p>
            <a:r>
              <a:rPr lang="en-US" dirty="0">
                <a:ln>
                  <a:solidFill>
                    <a:srgbClr val="92D050"/>
                  </a:solidFill>
                </a:ln>
              </a:rPr>
              <a:t>Cardinality</a:t>
            </a:r>
            <a:r>
              <a:rPr lang="en-US" dirty="0" smtClean="0"/>
              <a:t> and </a:t>
            </a:r>
            <a:r>
              <a:rPr lang="en-US" dirty="0">
                <a:ln>
                  <a:solidFill>
                    <a:srgbClr val="92D050"/>
                  </a:solidFill>
                </a:ln>
              </a:rPr>
              <a:t>Clustering</a:t>
            </a:r>
            <a:r>
              <a:rPr lang="en-US" dirty="0" smtClean="0"/>
              <a:t> determine whether the </a:t>
            </a:r>
            <a:r>
              <a:rPr lang="en-US" dirty="0">
                <a:ln>
                  <a:solidFill>
                    <a:srgbClr val="92D050"/>
                  </a:solidFill>
                </a:ln>
              </a:rPr>
              <a:t>“Big Job” </a:t>
            </a:r>
            <a:r>
              <a:rPr lang="en-US" dirty="0" smtClean="0"/>
              <a:t>or </a:t>
            </a:r>
            <a:r>
              <a:rPr lang="en-US" dirty="0">
                <a:ln>
                  <a:solidFill>
                    <a:srgbClr val="92D050"/>
                  </a:solidFill>
                </a:ln>
              </a:rPr>
              <a:t>“Small Job” </a:t>
            </a:r>
            <a:r>
              <a:rPr lang="en-US" dirty="0" smtClean="0"/>
              <a:t>strategy should be preferred</a:t>
            </a:r>
            <a:br>
              <a:rPr lang="en-US" dirty="0" smtClean="0"/>
            </a:br>
            <a:endParaRPr lang="en-US" dirty="0" smtClean="0"/>
          </a:p>
          <a:p>
            <a:r>
              <a:rPr lang="en-US" dirty="0" smtClean="0"/>
              <a:t>If the optimizer gets these estimates right, the resulting </a:t>
            </a:r>
            <a:r>
              <a:rPr lang="en-US" dirty="0">
                <a:ln>
                  <a:solidFill>
                    <a:srgbClr val="92D050"/>
                  </a:solidFill>
                </a:ln>
              </a:rPr>
              <a:t>execution plan </a:t>
            </a:r>
            <a:r>
              <a:rPr lang="en-US" dirty="0" smtClean="0"/>
              <a:t>will be </a:t>
            </a:r>
            <a:r>
              <a:rPr lang="en-US" dirty="0">
                <a:ln>
                  <a:solidFill>
                    <a:srgbClr val="92D050"/>
                  </a:solidFill>
                </a:ln>
              </a:rPr>
              <a:t>efficient</a:t>
            </a:r>
            <a:r>
              <a:rPr lang="en-US" dirty="0" smtClean="0"/>
              <a:t> within the </a:t>
            </a:r>
            <a:r>
              <a:rPr lang="en-US" dirty="0">
                <a:ln>
                  <a:solidFill>
                    <a:srgbClr val="92D050"/>
                  </a:solidFill>
                </a:ln>
              </a:rPr>
              <a:t>boundaries</a:t>
            </a:r>
            <a:r>
              <a:rPr lang="en-US" dirty="0" smtClean="0"/>
              <a:t> of the given access paths</a:t>
            </a:r>
            <a:br>
              <a:rPr lang="en-US" dirty="0" smtClean="0"/>
            </a:br>
            <a:endParaRPr lang="en-US" dirty="0"/>
          </a:p>
          <a:p>
            <a:r>
              <a:rPr lang="en-US" dirty="0" smtClean="0">
                <a:ln>
                  <a:solidFill>
                    <a:srgbClr val="92D050"/>
                  </a:solidFill>
                </a:ln>
              </a:rPr>
              <a:t>Know </a:t>
            </a:r>
            <a:r>
              <a:rPr lang="en-US" dirty="0">
                <a:ln>
                  <a:solidFill>
                    <a:srgbClr val="92D050"/>
                  </a:solidFill>
                </a:ln>
              </a:rPr>
              <a:t>your </a:t>
            </a:r>
            <a:r>
              <a:rPr lang="en-US" dirty="0" smtClean="0">
                <a:ln>
                  <a:solidFill>
                    <a:srgbClr val="92D050"/>
                  </a:solidFill>
                </a:ln>
              </a:rPr>
              <a:t>data and business questions</a:t>
            </a:r>
            <a:endParaRPr lang="en-US" dirty="0" smtClean="0"/>
          </a:p>
        </p:txBody>
      </p:sp>
    </p:spTree>
    <p:extLst>
      <p:ext uri="{BB962C8B-B14F-4D97-AF65-F5344CB8AC3E}">
        <p14:creationId xmlns:p14="http://schemas.microsoft.com/office/powerpoint/2010/main" val="2969086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a:t>How to apply these concepts, where to go from here</a:t>
            </a:r>
            <a:r>
              <a:rPr lang="en-US" dirty="0" smtClean="0"/>
              <a:t>?</a:t>
            </a:r>
            <a:endParaRPr lang="en-US" dirty="0"/>
          </a:p>
          <a:p>
            <a:pPr marL="3060000" lvl="1"/>
            <a:r>
              <a:rPr lang="en-US" dirty="0" smtClean="0"/>
              <a:t>Read Jonathan Lewis’ article “Designing Efficient SQL” at Red Gate’s “Simple Talk”</a:t>
            </a:r>
            <a:br>
              <a:rPr lang="en-US" dirty="0" smtClean="0"/>
            </a:br>
            <a:r>
              <a:rPr lang="en-US" dirty="0" smtClean="0"/>
              <a:t/>
            </a:r>
            <a:br>
              <a:rPr lang="en-US" dirty="0" smtClean="0"/>
            </a:br>
            <a:r>
              <a:rPr lang="en-US" dirty="0" smtClean="0"/>
              <a:t>Probably the best coverage of the concepts outlined here including clustering and caching</a:t>
            </a:r>
            <a:br>
              <a:rPr lang="en-US" dirty="0" smtClean="0"/>
            </a:br>
            <a:endParaRPr lang="en-US" dirty="0" smtClean="0"/>
          </a:p>
          <a:p>
            <a:pPr marL="0" lvl="1" indent="0">
              <a:buNone/>
            </a:pPr>
            <a:r>
              <a:rPr lang="en-US" sz="1400" dirty="0"/>
              <a:t>http://www.simple-talk.com/sql/performance/designing-efficient-sql-a-visual-approach/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7" y="3421355"/>
            <a:ext cx="3480072" cy="101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1414463"/>
            <a:ext cx="615315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5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6"/>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a:t>How to apply these concepts, where to go from here</a:t>
            </a:r>
            <a:r>
              <a:rPr lang="en-US" dirty="0" smtClean="0"/>
              <a:t>?</a:t>
            </a:r>
          </a:p>
          <a:p>
            <a:pPr marL="3060000" lvl="1"/>
            <a:r>
              <a:rPr lang="en-US" dirty="0" smtClean="0"/>
              <a:t>Read one of Tom </a:t>
            </a:r>
            <a:r>
              <a:rPr lang="en-US" dirty="0" err="1" smtClean="0"/>
              <a:t>Kyte’s</a:t>
            </a:r>
            <a:r>
              <a:rPr lang="en-US" dirty="0" smtClean="0"/>
              <a:t> books to </a:t>
            </a:r>
            <a:r>
              <a:rPr lang="en-US" dirty="0"/>
              <a:t>l</a:t>
            </a:r>
            <a:r>
              <a:rPr lang="en-US" dirty="0" smtClean="0"/>
              <a:t>earn more about the pro’s and con’s of clusters and index organized tables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5" y="2695273"/>
            <a:ext cx="316065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1738313"/>
            <a:ext cx="50768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9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27"/>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27"/>
                                        </p:tgtEl>
                                      </p:cBhvr>
                                    </p:animEffect>
                                    <p:set>
                                      <p:cBhvr>
                                        <p:cTn id="14"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36912"/>
            <a:ext cx="3025130" cy="398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a:t>How to apply these concepts, where to go from here</a:t>
            </a:r>
            <a:r>
              <a:rPr lang="en-US" dirty="0" smtClean="0"/>
              <a:t>?</a:t>
            </a:r>
          </a:p>
          <a:p>
            <a:pPr marL="3060000" lvl="1"/>
            <a:r>
              <a:rPr lang="en-US" dirty="0" smtClean="0"/>
              <a:t>Learn how to read, interpret and understand Oracle execution plans</a:t>
            </a:r>
            <a:br>
              <a:rPr lang="en-US" dirty="0" smtClean="0"/>
            </a:br>
            <a:r>
              <a:rPr lang="en-US" dirty="0" smtClean="0"/>
              <a:t>=&gt; Chapter 6 of “Troubleshooting Oracle Performance” by Christian </a:t>
            </a:r>
            <a:r>
              <a:rPr lang="en-US" dirty="0" err="1" smtClean="0"/>
              <a:t>Antognini</a:t>
            </a:r>
            <a:r>
              <a:rPr lang="en-US" dirty="0" smtClean="0"/>
              <a:t/>
            </a:r>
            <a:br>
              <a:rPr lang="en-US" dirty="0" smtClean="0"/>
            </a:br>
            <a:endParaRPr lang="en-US" dirty="0" smtClean="0"/>
          </a:p>
          <a:p>
            <a:pPr marL="3060000" lvl="1"/>
            <a:r>
              <a:rPr lang="en-US" dirty="0" smtClean="0"/>
              <a:t>This knowledge is required in order to compare your understanding of the query to the optimizer’s understanding</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352425"/>
            <a:ext cx="6067425" cy="61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8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4098"/>
                                        </p:tgtEl>
                                      </p:cBhvr>
                                      <p:by x="110000" y="11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098"/>
                                        </p:tgtEl>
                                      </p:cBhvr>
                                    </p:animEffect>
                                    <p:set>
                                      <p:cBhvr>
                                        <p:cTn id="14"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a:t>How to apply these concepts, where to go from here</a:t>
            </a:r>
            <a:r>
              <a:rPr lang="en-US" dirty="0" smtClean="0"/>
              <a:t>?</a:t>
            </a:r>
          </a:p>
          <a:p>
            <a:pPr marL="3060000" lvl="1"/>
            <a:r>
              <a:rPr lang="en-US" dirty="0" smtClean="0"/>
              <a:t>Be aware of Query Transformations: The optimizer might rewrite your query to something that is semantically equivalent but potentially more efficient</a:t>
            </a:r>
            <a:br>
              <a:rPr lang="en-US" dirty="0" smtClean="0"/>
            </a:br>
            <a:endParaRPr lang="en-US" dirty="0" smtClean="0"/>
          </a:p>
          <a:p>
            <a:pPr marL="3060000" lvl="1"/>
            <a:r>
              <a:rPr lang="en-US" dirty="0" smtClean="0"/>
              <a:t>This might take you by surprise when trying to understand the execution plan favored by the optimizer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140968"/>
            <a:ext cx="28194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849" y="2702818"/>
            <a:ext cx="3190875"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747838"/>
            <a:ext cx="61341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423156" y="6401057"/>
            <a:ext cx="8208912" cy="369332"/>
          </a:xfrm>
          <a:prstGeom prst="rect">
            <a:avLst/>
          </a:prstGeom>
          <a:noFill/>
        </p:spPr>
        <p:txBody>
          <a:bodyPr wrap="square" rtlCol="0">
            <a:spAutoFit/>
          </a:bodyPr>
          <a:lstStyle/>
          <a:p>
            <a:r>
              <a:rPr lang="en-US" dirty="0" smtClean="0"/>
              <a:t>Query transformation examples by courtesy of </a:t>
            </a:r>
            <a:r>
              <a:rPr lang="en-US" dirty="0" err="1" smtClean="0"/>
              <a:t>Joze</a:t>
            </a:r>
            <a:r>
              <a:rPr lang="en-US" dirty="0" smtClean="0"/>
              <a:t> </a:t>
            </a:r>
            <a:r>
              <a:rPr lang="en-US" dirty="0" err="1" smtClean="0"/>
              <a:t>Senegacnik</a:t>
            </a:r>
            <a:r>
              <a:rPr lang="en-US" dirty="0" smtClean="0"/>
              <a:t> (OOW 2010)</a:t>
            </a:r>
            <a:endParaRPr lang="en-US" dirty="0"/>
          </a:p>
        </p:txBody>
      </p:sp>
      <p:sp>
        <p:nvSpPr>
          <p:cNvPr id="6" name="Ellipse 5"/>
          <p:cNvSpPr/>
          <p:nvPr/>
        </p:nvSpPr>
        <p:spPr>
          <a:xfrm>
            <a:off x="2123728" y="4725144"/>
            <a:ext cx="5040560" cy="1675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2051720" y="3645024"/>
            <a:ext cx="5328592"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p:cNvSpPr/>
          <p:nvPr/>
        </p:nvSpPr>
        <p:spPr>
          <a:xfrm>
            <a:off x="1430016" y="4068812"/>
            <a:ext cx="1640904" cy="584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p:cNvSpPr/>
          <p:nvPr/>
        </p:nvSpPr>
        <p:spPr>
          <a:xfrm>
            <a:off x="1907704" y="3029828"/>
            <a:ext cx="7416824" cy="584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21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par>
                                <p:cTn id="7" presetID="37" presetClass="path" presetSubtype="0" accel="50000" decel="50000" fill="hold" nodeType="withEffect">
                                  <p:stCondLst>
                                    <p:cond delay="0"/>
                                  </p:stCondLst>
                                  <p:childTnLst>
                                    <p:animMotion origin="layout" path="M 2.77778E-6 1.72988E-6 L 0.08732 0.04001 C 0.10573 0.04903 0.13316 0.05388 0.16163 0.05388 C 0.19427 0.05388 0.22031 0.04903 0.23871 0.04001 L 0.32621 1.72988E-6 " pathEditMode="relative" rAng="0" ptsTypes="FffFF">
                                      <p:cBhvr>
                                        <p:cTn id="8" dur="2000" fill="hold"/>
                                        <p:tgtEl>
                                          <p:spTgt spid="4"/>
                                        </p:tgtEl>
                                        <p:attrNameLst>
                                          <p:attrName>ppt_x</p:attrName>
                                          <p:attrName>ppt_y</p:attrName>
                                        </p:attrNameLst>
                                      </p:cBhvr>
                                      <p:rCtr x="16302" y="2683"/>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6" presetClass="emph" presetSubtype="0" fill="hold" nodeType="withEffect">
                                  <p:stCondLst>
                                    <p:cond delay="0"/>
                                  </p:stCondLst>
                                  <p:childTnLst>
                                    <p:animScale>
                                      <p:cBhvr>
                                        <p:cTn id="24" dur="2000" fill="hold"/>
                                        <p:tgtEl>
                                          <p:spTgt spid="1027"/>
                                        </p:tgtEl>
                                      </p:cBhvr>
                                      <p:by x="150000" y="150000"/>
                                    </p:animScale>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7"/>
                                        </p:tgtEl>
                                      </p:cBhvr>
                                    </p:animEffect>
                                    <p:set>
                                      <p:cBhvr>
                                        <p:cTn id="32" dur="1" fill="hold">
                                          <p:stCondLst>
                                            <p:cond delay="499"/>
                                          </p:stCondLst>
                                        </p:cTn>
                                        <p:tgtEl>
                                          <p:spTgt spid="102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par>
                          <p:cTn id="39" fill="hold">
                            <p:stCondLst>
                              <p:cond delay="500"/>
                            </p:stCondLst>
                            <p:childTnLst>
                              <p:par>
                                <p:cTn id="40" presetID="6" presetClass="emph" presetSubtype="0" fill="hold" nodeType="afterEffect">
                                  <p:stCondLst>
                                    <p:cond delay="0"/>
                                  </p:stCondLst>
                                  <p:childTnLst>
                                    <p:animScale>
                                      <p:cBhvr>
                                        <p:cTn id="41" dur="2000" fill="hold"/>
                                        <p:tgtEl>
                                          <p:spTgt spid="1028"/>
                                        </p:tgtEl>
                                      </p:cBhvr>
                                      <p:by x="150000" y="150000"/>
                                    </p:animScale>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smtClean="0"/>
              <a:t>If you want a more formal approach</a:t>
            </a:r>
            <a:br>
              <a:rPr lang="en-US" dirty="0" smtClean="0"/>
            </a:br>
            <a:endParaRPr lang="en-US" dirty="0" smtClean="0"/>
          </a:p>
          <a:p>
            <a:pPr marL="3060000" lvl="1"/>
            <a:r>
              <a:rPr lang="en-US" dirty="0" smtClean="0"/>
              <a:t>Read “SQL Tuning” by Dan Tow</a:t>
            </a:r>
          </a:p>
          <a:p>
            <a:pPr marL="3240000" lvl="2"/>
            <a:r>
              <a:rPr lang="en-US" dirty="0" smtClean="0"/>
              <a:t>Teaches a formal approach how to design and visualize an execution plan</a:t>
            </a:r>
          </a:p>
          <a:p>
            <a:pPr marL="3240000" lvl="2"/>
            <a:r>
              <a:rPr lang="en-US" dirty="0" smtClean="0"/>
              <a:t>Focuses on “robust” execution plans in an OLTP environment</a:t>
            </a:r>
          </a:p>
          <a:p>
            <a:pPr marL="3240000" lvl="2"/>
            <a:r>
              <a:rPr lang="en-US" dirty="0" smtClean="0"/>
              <a:t>The formal approach </a:t>
            </a:r>
            <a:r>
              <a:rPr lang="en-US" dirty="0"/>
              <a:t>d</a:t>
            </a:r>
            <a:r>
              <a:rPr lang="en-US" dirty="0" smtClean="0"/>
              <a:t>oesn’t take into account clustering and caching, however it is mentioned in the book at some places</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36912"/>
            <a:ext cx="303430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876300"/>
            <a:ext cx="65055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5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5122"/>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5122"/>
                                        </p:tgtEl>
                                      </p:cBhvr>
                                    </p:animEffect>
                                    <p:set>
                                      <p:cBhvr>
                                        <p:cTn id="14"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smtClean="0"/>
              <a:t>If you want a more formal approach</a:t>
            </a:r>
            <a:br>
              <a:rPr lang="en-US" dirty="0" smtClean="0"/>
            </a:br>
            <a:endParaRPr lang="en-US" dirty="0" smtClean="0"/>
          </a:p>
          <a:p>
            <a:pPr marL="3060000" lvl="1"/>
            <a:r>
              <a:rPr lang="en-US" dirty="0" smtClean="0"/>
              <a:t>Read “Relational Database Index Design and the Optimizers” by </a:t>
            </a:r>
            <a:r>
              <a:rPr lang="en-US" dirty="0" err="1" smtClean="0"/>
              <a:t>Tapio</a:t>
            </a:r>
            <a:r>
              <a:rPr lang="en-US" dirty="0" smtClean="0"/>
              <a:t> </a:t>
            </a:r>
            <a:r>
              <a:rPr lang="en-US" dirty="0" err="1"/>
              <a:t>Lahdenmäki</a:t>
            </a:r>
            <a:r>
              <a:rPr lang="en-US" dirty="0"/>
              <a:t> and Michael </a:t>
            </a:r>
            <a:r>
              <a:rPr lang="en-US" dirty="0" smtClean="0"/>
              <a:t>Leach</a:t>
            </a:r>
          </a:p>
          <a:p>
            <a:pPr marL="3240000" lvl="2"/>
            <a:r>
              <a:rPr lang="en-US" dirty="0" smtClean="0"/>
              <a:t>Focuses on index design</a:t>
            </a:r>
          </a:p>
          <a:p>
            <a:pPr marL="3240000" lvl="2"/>
            <a:r>
              <a:rPr lang="en-US" dirty="0" smtClean="0"/>
              <a:t>Provides simple and more advanced formulas allowing to predict the efficiency of queries and indexes</a:t>
            </a:r>
          </a:p>
          <a:p>
            <a:pPr marL="3240000" lvl="2"/>
            <a:r>
              <a:rPr lang="en-US" dirty="0" smtClean="0"/>
              <a:t>Covers clustering and caching</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92896"/>
            <a:ext cx="2774486" cy="430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409575"/>
            <a:ext cx="5143500"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6146"/>
                                        </p:tgtEl>
                                      </p:cBhvr>
                                      <p:by x="110000" y="11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146"/>
                                        </p:tgtEl>
                                      </p:cBhvr>
                                    </p:animEffect>
                                    <p:set>
                                      <p:cBhvr>
                                        <p:cTn id="14"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OPTIMIZER BASICS</a:t>
            </a:r>
            <a:endParaRPr lang="de-DE" dirty="0"/>
          </a:p>
        </p:txBody>
      </p:sp>
      <p:sp>
        <p:nvSpPr>
          <p:cNvPr id="3" name="Inhaltsplatzhalter 2"/>
          <p:cNvSpPr>
            <a:spLocks noGrp="1"/>
          </p:cNvSpPr>
          <p:nvPr>
            <p:ph idx="1"/>
          </p:nvPr>
        </p:nvSpPr>
        <p:spPr/>
        <p:txBody>
          <a:bodyPr>
            <a:noAutofit/>
          </a:bodyPr>
          <a:lstStyle/>
          <a:p>
            <a:r>
              <a:rPr lang="en-US" dirty="0" smtClean="0"/>
              <a:t>Why are these questions so important?</a:t>
            </a:r>
            <a:br>
              <a:rPr lang="en-US" dirty="0" smtClean="0"/>
            </a:br>
            <a:endParaRPr lang="en-US" dirty="0" smtClean="0"/>
          </a:p>
          <a:p>
            <a:pPr lvl="1"/>
            <a:r>
              <a:rPr lang="en-US" dirty="0" smtClean="0"/>
              <a:t>Two main strategies:</a:t>
            </a:r>
            <a:br>
              <a:rPr lang="en-US" dirty="0" smtClean="0"/>
            </a:br>
            <a:endParaRPr lang="en-US" dirty="0" smtClean="0"/>
          </a:p>
          <a:p>
            <a:pPr lvl="2"/>
            <a:r>
              <a:rPr lang="en-US" dirty="0" smtClean="0"/>
              <a:t>One “Big Job” </a:t>
            </a:r>
            <a:br>
              <a:rPr lang="en-US" dirty="0" smtClean="0"/>
            </a:br>
            <a:r>
              <a:rPr lang="en-US" dirty="0" smtClean="0"/>
              <a:t>=&gt; How much data, volume?</a:t>
            </a:r>
            <a:br>
              <a:rPr lang="en-US" dirty="0" smtClean="0"/>
            </a:br>
            <a:endParaRPr lang="en-US" dirty="0" smtClean="0"/>
          </a:p>
          <a:p>
            <a:pPr lvl="2"/>
            <a:r>
              <a:rPr lang="en-US" dirty="0" smtClean="0"/>
              <a:t>Few/many “Small Jobs” </a:t>
            </a:r>
            <a:br>
              <a:rPr lang="en-US" dirty="0" smtClean="0"/>
            </a:br>
            <a:r>
              <a:rPr lang="en-US" dirty="0" smtClean="0"/>
              <a:t>=&gt; How many times / rows?</a:t>
            </a:r>
            <a:br>
              <a:rPr lang="en-US" dirty="0" smtClean="0"/>
            </a:br>
            <a:r>
              <a:rPr lang="en-US" dirty="0" smtClean="0"/>
              <a:t>=&gt; Effort per iteration? Clustering / Caching</a:t>
            </a:r>
            <a:endParaRPr lang="en-US" dirty="0"/>
          </a:p>
        </p:txBody>
      </p:sp>
    </p:spTree>
    <p:extLst>
      <p:ext uri="{BB962C8B-B14F-4D97-AF65-F5344CB8AC3E}">
        <p14:creationId xmlns:p14="http://schemas.microsoft.com/office/powerpoint/2010/main" val="3849810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smtClean="0"/>
              <a:t>For application developers</a:t>
            </a:r>
            <a:br>
              <a:rPr lang="en-US" dirty="0" smtClean="0"/>
            </a:br>
            <a:endParaRPr lang="en-US" dirty="0" smtClean="0"/>
          </a:p>
          <a:p>
            <a:pPr marL="3060000" lvl="1"/>
            <a:r>
              <a:rPr lang="en-US" dirty="0" smtClean="0"/>
              <a:t>Read “Use the Index, Luke” by Markus </a:t>
            </a:r>
            <a:r>
              <a:rPr lang="en-US" dirty="0" err="1" smtClean="0"/>
              <a:t>Winand</a:t>
            </a:r>
            <a:endParaRPr lang="en-US" dirty="0" smtClean="0"/>
          </a:p>
          <a:p>
            <a:pPr marL="3240000" lvl="2"/>
            <a:r>
              <a:rPr lang="en-US" dirty="0" smtClean="0"/>
              <a:t>Focuses on index design</a:t>
            </a:r>
          </a:p>
          <a:p>
            <a:pPr marL="3240000" lvl="2"/>
            <a:r>
              <a:rPr lang="en-US" dirty="0" smtClean="0"/>
              <a:t>Provides a lot of examples how to design efficient database access using different front-end languages (Java, Perl, PHP, etc.)</a:t>
            </a:r>
          </a:p>
          <a:p>
            <a:pPr marL="3240000" lvl="2"/>
            <a:r>
              <a:rPr lang="en-US" dirty="0" smtClean="0"/>
              <a:t>Also available as free eBook</a:t>
            </a:r>
          </a:p>
          <a:p>
            <a:pPr marL="3240000" lvl="2"/>
            <a:r>
              <a:rPr lang="en-US" dirty="0" smtClean="0"/>
              <a:t>Cross database (Oracle DB2, MySQL…)</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7" y="3429000"/>
            <a:ext cx="3465273" cy="69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633413"/>
            <a:ext cx="51054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80849" y="4221088"/>
            <a:ext cx="3528392" cy="369332"/>
          </a:xfrm>
          <a:prstGeom prst="rect">
            <a:avLst/>
          </a:prstGeom>
          <a:noFill/>
        </p:spPr>
        <p:txBody>
          <a:bodyPr wrap="square" rtlCol="0">
            <a:spAutoFit/>
          </a:bodyPr>
          <a:lstStyle/>
          <a:p>
            <a:r>
              <a:rPr lang="de-DE" dirty="0"/>
              <a:t>http://use-the-index-luke.com/</a:t>
            </a:r>
          </a:p>
        </p:txBody>
      </p:sp>
    </p:spTree>
    <p:extLst>
      <p:ext uri="{BB962C8B-B14F-4D97-AF65-F5344CB8AC3E}">
        <p14:creationId xmlns:p14="http://schemas.microsoft.com/office/powerpoint/2010/main" val="41247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27"/>
                                        </p:tgtEl>
                                      </p:cBhvr>
                                      <p:by x="120000" y="12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27"/>
                                        </p:tgtEl>
                                      </p:cBhvr>
                                    </p:animEffect>
                                    <p:set>
                                      <p:cBhvr>
                                        <p:cTn id="14"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PERFORMANCE BY DESIGN</a:t>
            </a:r>
            <a:endParaRPr lang="de-DE" dirty="0"/>
          </a:p>
        </p:txBody>
      </p:sp>
      <p:sp>
        <p:nvSpPr>
          <p:cNvPr id="3" name="Inhaltsplatzhalter 2"/>
          <p:cNvSpPr>
            <a:spLocks noGrp="1"/>
          </p:cNvSpPr>
          <p:nvPr>
            <p:ph idx="1"/>
          </p:nvPr>
        </p:nvSpPr>
        <p:spPr/>
        <p:txBody>
          <a:bodyPr>
            <a:noAutofit/>
          </a:bodyPr>
          <a:lstStyle/>
          <a:p>
            <a:r>
              <a:rPr lang="en-US" dirty="0" smtClean="0"/>
              <a:t>If you want dive into the details of the Cost-Based Optimizer</a:t>
            </a:r>
          </a:p>
          <a:p>
            <a:pPr marL="3060000" lvl="1"/>
            <a:r>
              <a:rPr lang="en-US" dirty="0" smtClean="0"/>
              <a:t>Read “Cost-Based Oracle: Fundamentals” by Jonathan Lewis</a:t>
            </a:r>
          </a:p>
          <a:p>
            <a:pPr marL="3240000" lvl="2"/>
            <a:r>
              <a:rPr lang="en-US" dirty="0" smtClean="0"/>
              <a:t>Almost six years old</a:t>
            </a:r>
          </a:p>
          <a:p>
            <a:pPr marL="3240000" lvl="2"/>
            <a:r>
              <a:rPr lang="en-US" dirty="0" smtClean="0"/>
              <a:t>Still the best book about the Oracle optimizer</a:t>
            </a:r>
          </a:p>
          <a:p>
            <a:pPr marL="3240000" lvl="2"/>
            <a:r>
              <a:rPr lang="en-US" dirty="0" smtClean="0"/>
              <a:t>Covers the key concepts mentioned here in great detail</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2594989"/>
            <a:ext cx="3115863" cy="411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76672"/>
            <a:ext cx="6004217" cy="594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9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7170"/>
                                        </p:tgtEl>
                                      </p:cBhvr>
                                      <p:by x="110000" y="11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7170"/>
                                        </p:tgtEl>
                                      </p:cBhvr>
                                    </p:animEffect>
                                    <p:set>
                                      <p:cBhvr>
                                        <p:cTn id="14"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QUESTIONS &amp; ANSWERS</a:t>
            </a:r>
            <a:endParaRPr lang="de-DE" dirty="0"/>
          </a:p>
        </p:txBody>
      </p:sp>
      <p:sp>
        <p:nvSpPr>
          <p:cNvPr id="3" name="Inhaltsplatzhalter 2"/>
          <p:cNvSpPr>
            <a:spLocks noGrp="1"/>
          </p:cNvSpPr>
          <p:nvPr>
            <p:ph idx="1"/>
          </p:nvPr>
        </p:nvSpPr>
        <p:spPr/>
        <p:txBody>
          <a:bodyPr anchor="ctr">
            <a:noAutofit/>
          </a:bodyPr>
          <a:lstStyle/>
          <a:p>
            <a:pPr marL="137160" indent="0" algn="ctr">
              <a:buNone/>
            </a:pPr>
            <a:r>
              <a:rPr lang="en-US" sz="9600" dirty="0" smtClean="0">
                <a:effectLst>
                  <a:glow rad="228600">
                    <a:schemeClr val="accent4">
                      <a:satMod val="175000"/>
                      <a:alpha val="40000"/>
                    </a:schemeClr>
                  </a:glow>
                  <a:outerShdw blurRad="60007" dist="310007" dir="7680000" sy="30000" kx="1300200" algn="ctr" rotWithShape="0">
                    <a:prstClr val="black">
                      <a:alpha val="32000"/>
                    </a:prstClr>
                  </a:outerShdw>
                </a:effectLst>
              </a:rPr>
              <a:t>Q &amp; A</a:t>
            </a:r>
            <a:endParaRPr lang="en-US" sz="9600" dirty="0">
              <a:effectLst>
                <a:glow rad="228600">
                  <a:schemeClr val="accent4">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98787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OPTIMIZER BASICS</a:t>
            </a:r>
            <a:endParaRPr lang="de-DE" dirty="0"/>
          </a:p>
        </p:txBody>
      </p:sp>
      <p:sp>
        <p:nvSpPr>
          <p:cNvPr id="3" name="Inhaltsplatzhalter 2"/>
          <p:cNvSpPr>
            <a:spLocks noGrp="1"/>
          </p:cNvSpPr>
          <p:nvPr>
            <p:ph idx="1"/>
          </p:nvPr>
        </p:nvSpPr>
        <p:spPr/>
        <p:txBody>
          <a:bodyPr>
            <a:normAutofit/>
          </a:bodyPr>
          <a:lstStyle/>
          <a:p>
            <a:pPr>
              <a:lnSpc>
                <a:spcPct val="160000"/>
              </a:lnSpc>
            </a:pPr>
            <a:r>
              <a:rPr lang="en-US" dirty="0" smtClean="0"/>
              <a:t>Optimizer’s cost estimate is based on:</a:t>
            </a:r>
          </a:p>
          <a:p>
            <a:pPr lvl="1">
              <a:lnSpc>
                <a:spcPct val="250000"/>
              </a:lnSpc>
            </a:pPr>
            <a:r>
              <a:rPr lang="en-US" dirty="0" smtClean="0"/>
              <a:t>How much </a:t>
            </a:r>
            <a:r>
              <a:rPr lang="en-US" dirty="0"/>
              <a:t>data? How many rows / volume?</a:t>
            </a:r>
            <a:endParaRPr lang="en-US" dirty="0" smtClean="0"/>
          </a:p>
          <a:p>
            <a:pPr lvl="1">
              <a:lnSpc>
                <a:spcPct val="250000"/>
              </a:lnSpc>
            </a:pPr>
            <a:r>
              <a:rPr lang="en-US" dirty="0" smtClean="0">
                <a:solidFill>
                  <a:schemeClr val="tx1">
                    <a:alpha val="52000"/>
                  </a:schemeClr>
                </a:solidFill>
              </a:rPr>
              <a:t>How scattered / clustered?</a:t>
            </a:r>
            <a:r>
              <a:rPr lang="en-US" dirty="0" smtClean="0"/>
              <a:t> (partially)</a:t>
            </a:r>
          </a:p>
          <a:p>
            <a:pPr lvl="1">
              <a:lnSpc>
                <a:spcPct val="250000"/>
              </a:lnSpc>
            </a:pPr>
            <a:r>
              <a:rPr lang="en-US" dirty="0" smtClean="0"/>
              <a:t>(Caching?) Not at all</a:t>
            </a:r>
          </a:p>
        </p:txBody>
      </p:sp>
    </p:spTree>
    <p:extLst>
      <p:ext uri="{BB962C8B-B14F-4D97-AF65-F5344CB8AC3E}">
        <p14:creationId xmlns:p14="http://schemas.microsoft.com/office/powerpoint/2010/main" val="2705329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HOW MANY ROWS?</a:t>
            </a:r>
            <a:endParaRPr lang="de-DE" dirty="0"/>
          </a:p>
        </p:txBody>
      </p:sp>
      <p:sp>
        <p:nvSpPr>
          <p:cNvPr id="3" name="Inhaltsplatzhalter 2"/>
          <p:cNvSpPr>
            <a:spLocks noGrp="1"/>
          </p:cNvSpPr>
          <p:nvPr>
            <p:ph idx="1"/>
          </p:nvPr>
        </p:nvSpPr>
        <p:spPr/>
        <p:txBody>
          <a:bodyPr>
            <a:normAutofit/>
          </a:bodyPr>
          <a:lstStyle/>
          <a:p>
            <a:pPr>
              <a:lnSpc>
                <a:spcPct val="250000"/>
              </a:lnSpc>
            </a:pPr>
            <a:r>
              <a:rPr lang="en-US" dirty="0" smtClean="0"/>
              <a:t>Single table cardinality</a:t>
            </a:r>
          </a:p>
          <a:p>
            <a:pPr>
              <a:lnSpc>
                <a:spcPct val="250000"/>
              </a:lnSpc>
            </a:pPr>
            <a:r>
              <a:rPr lang="en-US" dirty="0" smtClean="0"/>
              <a:t>Join cardinality</a:t>
            </a:r>
          </a:p>
          <a:p>
            <a:pPr>
              <a:lnSpc>
                <a:spcPct val="250000"/>
              </a:lnSpc>
            </a:pPr>
            <a:r>
              <a:rPr lang="en-US" dirty="0" smtClean="0"/>
              <a:t>Filter </a:t>
            </a:r>
            <a:r>
              <a:rPr lang="en-US" dirty="0" err="1" smtClean="0"/>
              <a:t>subquery</a:t>
            </a:r>
            <a:r>
              <a:rPr lang="en-US" dirty="0" smtClean="0"/>
              <a:t> / Aggregation cardinality</a:t>
            </a:r>
          </a:p>
        </p:txBody>
      </p:sp>
    </p:spTree>
    <p:extLst>
      <p:ext uri="{BB962C8B-B14F-4D97-AF65-F5344CB8AC3E}">
        <p14:creationId xmlns:p14="http://schemas.microsoft.com/office/powerpoint/2010/main" val="1030950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p:txBody>
          <a:bodyPr>
            <a:normAutofit/>
          </a:bodyPr>
          <a:lstStyle/>
          <a:p>
            <a:r>
              <a:rPr lang="en-US" dirty="0" smtClean="0"/>
              <a:t>Selectivity of predicates applying to a single table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420888"/>
            <a:ext cx="2974057" cy="415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2195736" y="4005064"/>
            <a:ext cx="4608512" cy="792088"/>
          </a:xfrm>
          <a:prstGeom prst="ellipse">
            <a:avLst/>
          </a:prstGeom>
          <a:noFill/>
          <a:ln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p:cNvSpPr/>
          <p:nvPr/>
        </p:nvSpPr>
        <p:spPr>
          <a:xfrm>
            <a:off x="2051720" y="5517232"/>
            <a:ext cx="4608512" cy="576064"/>
          </a:xfrm>
          <a:prstGeom prst="ellipse">
            <a:avLst/>
          </a:prstGeom>
          <a:noFill/>
          <a:ln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606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SINGLE TABLE CARDINALITY</a:t>
            </a:r>
            <a:endParaRPr lang="de-DE" dirty="0"/>
          </a:p>
        </p:txBody>
      </p:sp>
      <p:sp>
        <p:nvSpPr>
          <p:cNvPr id="3" name="Inhaltsplatzhalter 2"/>
          <p:cNvSpPr>
            <a:spLocks noGrp="1"/>
          </p:cNvSpPr>
          <p:nvPr>
            <p:ph idx="1"/>
          </p:nvPr>
        </p:nvSpPr>
        <p:spPr/>
        <p:txBody>
          <a:bodyPr>
            <a:normAutofit/>
          </a:bodyPr>
          <a:lstStyle/>
          <a:p>
            <a:r>
              <a:rPr lang="en-US" dirty="0" smtClean="0"/>
              <a:t>Selectivity of predicates applying to a single table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420888"/>
            <a:ext cx="2974057" cy="415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a:off x="2843808" y="4221088"/>
            <a:ext cx="3456384" cy="278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843808" y="5517232"/>
            <a:ext cx="3456384" cy="278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38797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7280</Words>
  <Application>Microsoft Office PowerPoint</Application>
  <PresentationFormat>Bildschirmpräsentation (4:3)</PresentationFormat>
  <Paragraphs>593</Paragraphs>
  <Slides>52</Slides>
  <Notes>52</Notes>
  <HiddenSlides>0</HiddenSlides>
  <MMClips>0</MMClips>
  <ScaleCrop>false</ScaleCrop>
  <HeadingPairs>
    <vt:vector size="4" baseType="variant">
      <vt:variant>
        <vt:lpstr>Design</vt:lpstr>
      </vt:variant>
      <vt:variant>
        <vt:i4>1</vt:i4>
      </vt:variant>
      <vt:variant>
        <vt:lpstr>Folientitel</vt:lpstr>
      </vt:variant>
      <vt:variant>
        <vt:i4>52</vt:i4>
      </vt:variant>
    </vt:vector>
  </HeadingPairs>
  <TitlesOfParts>
    <vt:vector size="53" baseType="lpstr">
      <vt:lpstr>Ananke</vt:lpstr>
      <vt:lpstr>ORACLE COST-BASED OPTIMIZER BASICS</vt:lpstr>
      <vt:lpstr>ABOUT ME</vt:lpstr>
      <vt:lpstr>OVERVIEW</vt:lpstr>
      <vt:lpstr>OPTIMIZER BASICS</vt:lpstr>
      <vt:lpstr>OPTIMIZER BASICS</vt:lpstr>
      <vt:lpstr>OPTIMIZER BASICS</vt:lpstr>
      <vt:lpstr>HOW MANY ROWS?</vt:lpstr>
      <vt:lpstr>SINGLE TABLE CARDINALITY</vt:lpstr>
      <vt:lpstr>SINGLE TABLE CARDINALITY</vt:lpstr>
      <vt:lpstr>SINGLE TABLE CARDINALITY</vt:lpstr>
      <vt:lpstr>SINGLE TABLE CARDINALITY</vt:lpstr>
      <vt:lpstr>SINGLE TABLE CARDINALITY</vt:lpstr>
      <vt:lpstr>SINGLE TABLE CARDINALITY</vt:lpstr>
      <vt:lpstr>SINGLE TABLE CARDINALITY</vt:lpstr>
      <vt:lpstr>JOIN CARDINALITY</vt:lpstr>
      <vt:lpstr>JOIN CARDINALITY</vt:lpstr>
      <vt:lpstr>JOIN CARDINALITY</vt:lpstr>
      <vt:lpstr>JOIN CARDINALITY</vt:lpstr>
      <vt:lpstr>JOIN CARDINALITY</vt:lpstr>
      <vt:lpstr>JOIN CARDINALITY</vt:lpstr>
      <vt:lpstr>JOIN CARDINALITY</vt:lpstr>
      <vt:lpstr>JOIN CARDINALITY</vt:lpstr>
      <vt:lpstr>JOIN CARDINALITY</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HOW SCATTERED / CLUSTERED?</vt:lpstr>
      <vt:lpstr>CACHING</vt:lpstr>
      <vt:lpstr>CACHING</vt:lpstr>
      <vt:lpstr>CACHING</vt:lpstr>
      <vt:lpstr>CACHING</vt:lpstr>
      <vt:lpstr>SUMMARY</vt:lpstr>
      <vt:lpstr>PERFORMANCE BY DESIGN</vt:lpstr>
      <vt:lpstr>PERFORMANCE BY DESIGN</vt:lpstr>
      <vt:lpstr>PERFORMANCE BY DESIGN</vt:lpstr>
      <vt:lpstr>PERFORMANCE BY DESIGN</vt:lpstr>
      <vt:lpstr>PERFORMANCE BY DESIGN</vt:lpstr>
      <vt:lpstr>PERFORMANCE BY DESIGN</vt:lpstr>
      <vt:lpstr>PERFORMANCE BY DESIGN</vt:lpstr>
      <vt:lpstr>PERFORMANCE BY DESIGN</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OPTIMIZER BASICS</dc:title>
  <dc:creator>Randolf Geist</dc:creator>
  <cp:lastModifiedBy>Randolf Geist</cp:lastModifiedBy>
  <cp:revision>255</cp:revision>
  <dcterms:created xsi:type="dcterms:W3CDTF">2012-02-14T06:44:28Z</dcterms:created>
  <dcterms:modified xsi:type="dcterms:W3CDTF">2012-04-10T20:30:49Z</dcterms:modified>
</cp:coreProperties>
</file>